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81" r:id="rId5"/>
    <p:sldId id="282" r:id="rId6"/>
    <p:sldId id="275" r:id="rId7"/>
    <p:sldId id="276" r:id="rId8"/>
    <p:sldId id="284" r:id="rId9"/>
    <p:sldId id="285" r:id="rId10"/>
    <p:sldId id="286" r:id="rId11"/>
    <p:sldId id="287"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7" r:id="rId26"/>
    <p:sldId id="278" r:id="rId27"/>
    <p:sldId id="279" r:id="rId28"/>
    <p:sldId id="280" r:id="rId29"/>
    <p:sldId id="288" r:id="rId30"/>
    <p:sldId id="289" r:id="rId31"/>
    <p:sldId id="290"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291" r:id="rId45"/>
    <p:sldId id="292" r:id="rId46"/>
    <p:sldId id="293" r:id="rId47"/>
    <p:sldId id="306" r:id="rId48"/>
  </p:sldIdLst>
  <p:sldSz cx="16273463" cy="10153650"/>
  <p:notesSz cx="6858000" cy="9144000"/>
  <p:defaultTextStyle>
    <a:defPPr>
      <a:defRPr lang="pt-BR"/>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754063" indent="-296863"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1509713" indent="-595313"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2263775" indent="-892175"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3019425" indent="-1190625"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02" y="-108"/>
      </p:cViewPr>
      <p:guideLst>
        <p:guide orient="horz" pos="3198"/>
        <p:guide pos="5126"/>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20510" y="3154213"/>
            <a:ext cx="13832444" cy="2176454"/>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2441020" y="5753735"/>
            <a:ext cx="11391424" cy="2594822"/>
          </a:xfrm>
        </p:spPr>
        <p:txBody>
          <a:bodyPr/>
          <a:lstStyle>
            <a:lvl1pPr marL="0" indent="0" algn="ctr">
              <a:buNone/>
              <a:defRPr>
                <a:solidFill>
                  <a:schemeClr val="tx1">
                    <a:tint val="75000"/>
                  </a:schemeClr>
                </a:solidFill>
              </a:defRPr>
            </a:lvl1pPr>
            <a:lvl2pPr marL="755020" indent="0" algn="ctr">
              <a:buNone/>
              <a:defRPr>
                <a:solidFill>
                  <a:schemeClr val="tx1">
                    <a:tint val="75000"/>
                  </a:schemeClr>
                </a:solidFill>
              </a:defRPr>
            </a:lvl2pPr>
            <a:lvl3pPr marL="1510040" indent="0" algn="ctr">
              <a:buNone/>
              <a:defRPr>
                <a:solidFill>
                  <a:schemeClr val="tx1">
                    <a:tint val="75000"/>
                  </a:schemeClr>
                </a:solidFill>
              </a:defRPr>
            </a:lvl3pPr>
            <a:lvl4pPr marL="2265060" indent="0" algn="ctr">
              <a:buNone/>
              <a:defRPr>
                <a:solidFill>
                  <a:schemeClr val="tx1">
                    <a:tint val="75000"/>
                  </a:schemeClr>
                </a:solidFill>
              </a:defRPr>
            </a:lvl4pPr>
            <a:lvl5pPr marL="3020080" indent="0" algn="ctr">
              <a:buNone/>
              <a:defRPr>
                <a:solidFill>
                  <a:schemeClr val="tx1">
                    <a:tint val="75000"/>
                  </a:schemeClr>
                </a:solidFill>
              </a:defRPr>
            </a:lvl5pPr>
            <a:lvl6pPr marL="3775100" indent="0" algn="ctr">
              <a:buNone/>
              <a:defRPr>
                <a:solidFill>
                  <a:schemeClr val="tx1">
                    <a:tint val="75000"/>
                  </a:schemeClr>
                </a:solidFill>
              </a:defRPr>
            </a:lvl6pPr>
            <a:lvl7pPr marL="4530120" indent="0" algn="ctr">
              <a:buNone/>
              <a:defRPr>
                <a:solidFill>
                  <a:schemeClr val="tx1">
                    <a:tint val="75000"/>
                  </a:schemeClr>
                </a:solidFill>
              </a:defRPr>
            </a:lvl7pPr>
            <a:lvl8pPr marL="5285141" indent="0" algn="ctr">
              <a:buNone/>
              <a:defRPr>
                <a:solidFill>
                  <a:schemeClr val="tx1">
                    <a:tint val="75000"/>
                  </a:schemeClr>
                </a:solidFill>
              </a:defRPr>
            </a:lvl8pPr>
            <a:lvl9pPr marL="6040161"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6F824315-D180-46F4-A8E3-9C6350C0EE27}" type="datetimeFigureOut">
              <a:rPr lang="pt-BR"/>
              <a:pPr>
                <a:defRPr/>
              </a:pPr>
              <a:t>03/05/2019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5CD763D4-A1D7-469C-B9DF-170BCFE57F4B}" type="slidenum">
              <a:rPr lang="pt-BR" altLang="pt-BR"/>
              <a:pPr/>
              <a:t>‹nº›</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530A7C1E-4D3E-4DE3-A5F5-DA89515B5CBB}" type="datetimeFigureOut">
              <a:rPr lang="pt-BR"/>
              <a:pPr>
                <a:defRPr/>
              </a:pPr>
              <a:t>03/05/2019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1D81FA91-3EA7-4DC4-9DF1-A89898AABF92}" type="slidenum">
              <a:rPr lang="pt-BR" altLang="pt-BR"/>
              <a:pPr/>
              <a:t>‹nº›</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1798261" y="406617"/>
            <a:ext cx="3661529" cy="866350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13673" y="406617"/>
            <a:ext cx="10713363" cy="866350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F56DFBDA-A0A3-45C9-A457-C9C9BF03B783}" type="datetimeFigureOut">
              <a:rPr lang="pt-BR"/>
              <a:pPr>
                <a:defRPr/>
              </a:pPr>
              <a:t>03/05/2019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53986EC2-C3DC-4AF4-ACAF-0E6DEB8709BB}" type="slidenum">
              <a:rPr lang="pt-BR" altLang="pt-BR"/>
              <a:pPr/>
              <a:t>‹nº›</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52274D9-64C3-4746-95D3-E0AAC2A81CBD}" type="datetimeFigureOut">
              <a:rPr lang="pt-BR"/>
              <a:pPr>
                <a:defRPr/>
              </a:pPr>
              <a:t>03/05/2019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86275ECB-416E-4798-B64B-14E50C117D31}" type="slidenum">
              <a:rPr lang="pt-BR" altLang="pt-BR"/>
              <a:pPr/>
              <a:t>‹nº›</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285491" y="6524661"/>
            <a:ext cx="13832444" cy="2016628"/>
          </a:xfrm>
        </p:spPr>
        <p:txBody>
          <a:bodyPr anchor="t"/>
          <a:lstStyle>
            <a:lvl1pPr algn="l">
              <a:defRPr sz="66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1285491" y="4303551"/>
            <a:ext cx="13832444" cy="2221110"/>
          </a:xfrm>
        </p:spPr>
        <p:txBody>
          <a:bodyPr anchor="b"/>
          <a:lstStyle>
            <a:lvl1pPr marL="0" indent="0">
              <a:buNone/>
              <a:defRPr sz="3300">
                <a:solidFill>
                  <a:schemeClr val="tx1">
                    <a:tint val="75000"/>
                  </a:schemeClr>
                </a:solidFill>
              </a:defRPr>
            </a:lvl1pPr>
            <a:lvl2pPr marL="755020" indent="0">
              <a:buNone/>
              <a:defRPr sz="3000">
                <a:solidFill>
                  <a:schemeClr val="tx1">
                    <a:tint val="75000"/>
                  </a:schemeClr>
                </a:solidFill>
              </a:defRPr>
            </a:lvl2pPr>
            <a:lvl3pPr marL="1510040" indent="0">
              <a:buNone/>
              <a:defRPr sz="2600">
                <a:solidFill>
                  <a:schemeClr val="tx1">
                    <a:tint val="75000"/>
                  </a:schemeClr>
                </a:solidFill>
              </a:defRPr>
            </a:lvl3pPr>
            <a:lvl4pPr marL="2265060" indent="0">
              <a:buNone/>
              <a:defRPr sz="2300">
                <a:solidFill>
                  <a:schemeClr val="tx1">
                    <a:tint val="75000"/>
                  </a:schemeClr>
                </a:solidFill>
              </a:defRPr>
            </a:lvl4pPr>
            <a:lvl5pPr marL="3020080" indent="0">
              <a:buNone/>
              <a:defRPr sz="2300">
                <a:solidFill>
                  <a:schemeClr val="tx1">
                    <a:tint val="75000"/>
                  </a:schemeClr>
                </a:solidFill>
              </a:defRPr>
            </a:lvl5pPr>
            <a:lvl6pPr marL="3775100" indent="0">
              <a:buNone/>
              <a:defRPr sz="2300">
                <a:solidFill>
                  <a:schemeClr val="tx1">
                    <a:tint val="75000"/>
                  </a:schemeClr>
                </a:solidFill>
              </a:defRPr>
            </a:lvl6pPr>
            <a:lvl7pPr marL="4530120" indent="0">
              <a:buNone/>
              <a:defRPr sz="2300">
                <a:solidFill>
                  <a:schemeClr val="tx1">
                    <a:tint val="75000"/>
                  </a:schemeClr>
                </a:solidFill>
              </a:defRPr>
            </a:lvl7pPr>
            <a:lvl8pPr marL="5285141" indent="0">
              <a:buNone/>
              <a:defRPr sz="2300">
                <a:solidFill>
                  <a:schemeClr val="tx1">
                    <a:tint val="75000"/>
                  </a:schemeClr>
                </a:solidFill>
              </a:defRPr>
            </a:lvl8pPr>
            <a:lvl9pPr marL="6040161" indent="0">
              <a:buNone/>
              <a:defRPr sz="23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9590B897-6395-4C1F-B1FB-EF8C6697BD78}" type="datetimeFigureOut">
              <a:rPr lang="pt-BR"/>
              <a:pPr>
                <a:defRPr/>
              </a:pPr>
              <a:t>03/05/2019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fld id="{9C8B5C53-1E7B-4657-9D4A-13B9AD7575EC}" type="slidenum">
              <a:rPr lang="pt-BR" altLang="pt-BR"/>
              <a:pPr/>
              <a:t>‹nº›</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13673" y="2369186"/>
            <a:ext cx="7187446" cy="6700940"/>
          </a:xfrm>
        </p:spPr>
        <p:txBody>
          <a:bodyPr/>
          <a:lstStyle>
            <a:lvl1pPr>
              <a:defRPr sz="4600"/>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8272344" y="2369186"/>
            <a:ext cx="7187446" cy="6700940"/>
          </a:xfrm>
        </p:spPr>
        <p:txBody>
          <a:bodyPr/>
          <a:lstStyle>
            <a:lvl1pPr>
              <a:defRPr sz="4600"/>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13C3C61-5D11-426D-A20E-AC975A6064B4}" type="datetimeFigureOut">
              <a:rPr lang="pt-BR"/>
              <a:pPr>
                <a:defRPr/>
              </a:pPr>
              <a:t>03/05/2019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ECBB60E4-98B8-48D1-A626-64B1B8C2E1B4}" type="slidenum">
              <a:rPr lang="pt-BR" altLang="pt-BR"/>
              <a:pPr/>
              <a:t>‹nº›</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813673" y="2272820"/>
            <a:ext cx="7190272" cy="947203"/>
          </a:xfrm>
        </p:spPr>
        <p:txBody>
          <a:bodyPr anchor="b"/>
          <a:lstStyle>
            <a:lvl1pPr marL="0" indent="0">
              <a:buNone/>
              <a:defRPr sz="4000" b="1"/>
            </a:lvl1pPr>
            <a:lvl2pPr marL="755020" indent="0">
              <a:buNone/>
              <a:defRPr sz="3300" b="1"/>
            </a:lvl2pPr>
            <a:lvl3pPr marL="1510040" indent="0">
              <a:buNone/>
              <a:defRPr sz="3000" b="1"/>
            </a:lvl3pPr>
            <a:lvl4pPr marL="2265060" indent="0">
              <a:buNone/>
              <a:defRPr sz="2600" b="1"/>
            </a:lvl4pPr>
            <a:lvl5pPr marL="3020080" indent="0">
              <a:buNone/>
              <a:defRPr sz="2600" b="1"/>
            </a:lvl5pPr>
            <a:lvl6pPr marL="3775100" indent="0">
              <a:buNone/>
              <a:defRPr sz="2600" b="1"/>
            </a:lvl6pPr>
            <a:lvl7pPr marL="4530120" indent="0">
              <a:buNone/>
              <a:defRPr sz="2600" b="1"/>
            </a:lvl7pPr>
            <a:lvl8pPr marL="5285141" indent="0">
              <a:buNone/>
              <a:defRPr sz="2600" b="1"/>
            </a:lvl8pPr>
            <a:lvl9pPr marL="6040161" indent="0">
              <a:buNone/>
              <a:defRPr sz="2600" b="1"/>
            </a:lvl9pPr>
          </a:lstStyle>
          <a:p>
            <a:pPr lvl="0"/>
            <a:r>
              <a:rPr lang="pt-BR" smtClean="0"/>
              <a:t>Clique para editar o texto mestre</a:t>
            </a:r>
          </a:p>
        </p:txBody>
      </p:sp>
      <p:sp>
        <p:nvSpPr>
          <p:cNvPr id="4" name="Espaço Reservado para Conteúdo 3"/>
          <p:cNvSpPr>
            <a:spLocks noGrp="1"/>
          </p:cNvSpPr>
          <p:nvPr>
            <p:ph sz="half" idx="2"/>
          </p:nvPr>
        </p:nvSpPr>
        <p:spPr>
          <a:xfrm>
            <a:off x="813673" y="3220023"/>
            <a:ext cx="7190272" cy="5850101"/>
          </a:xfrm>
        </p:spPr>
        <p:txBody>
          <a:bodyPr/>
          <a:lstStyle>
            <a:lvl1pPr>
              <a:defRPr sz="4000"/>
            </a:lvl1pPr>
            <a:lvl2pPr>
              <a:defRPr sz="3300"/>
            </a:lvl2pPr>
            <a:lvl3pPr>
              <a:defRPr sz="3000"/>
            </a:lvl3pPr>
            <a:lvl4pPr>
              <a:defRPr sz="2600"/>
            </a:lvl4pPr>
            <a:lvl5pPr>
              <a:defRPr sz="2600"/>
            </a:lvl5pPr>
            <a:lvl6pPr>
              <a:defRPr sz="2600"/>
            </a:lvl6pPr>
            <a:lvl7pPr>
              <a:defRPr sz="2600"/>
            </a:lvl7pPr>
            <a:lvl8pPr>
              <a:defRPr sz="2600"/>
            </a:lvl8pPr>
            <a:lvl9pPr>
              <a:defRPr sz="2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8266694" y="2272820"/>
            <a:ext cx="7193097" cy="947203"/>
          </a:xfrm>
        </p:spPr>
        <p:txBody>
          <a:bodyPr anchor="b"/>
          <a:lstStyle>
            <a:lvl1pPr marL="0" indent="0">
              <a:buNone/>
              <a:defRPr sz="4000" b="1"/>
            </a:lvl1pPr>
            <a:lvl2pPr marL="755020" indent="0">
              <a:buNone/>
              <a:defRPr sz="3300" b="1"/>
            </a:lvl2pPr>
            <a:lvl3pPr marL="1510040" indent="0">
              <a:buNone/>
              <a:defRPr sz="3000" b="1"/>
            </a:lvl3pPr>
            <a:lvl4pPr marL="2265060" indent="0">
              <a:buNone/>
              <a:defRPr sz="2600" b="1"/>
            </a:lvl4pPr>
            <a:lvl5pPr marL="3020080" indent="0">
              <a:buNone/>
              <a:defRPr sz="2600" b="1"/>
            </a:lvl5pPr>
            <a:lvl6pPr marL="3775100" indent="0">
              <a:buNone/>
              <a:defRPr sz="2600" b="1"/>
            </a:lvl6pPr>
            <a:lvl7pPr marL="4530120" indent="0">
              <a:buNone/>
              <a:defRPr sz="2600" b="1"/>
            </a:lvl7pPr>
            <a:lvl8pPr marL="5285141" indent="0">
              <a:buNone/>
              <a:defRPr sz="2600" b="1"/>
            </a:lvl8pPr>
            <a:lvl9pPr marL="6040161" indent="0">
              <a:buNone/>
              <a:defRPr sz="2600" b="1"/>
            </a:lvl9pPr>
          </a:lstStyle>
          <a:p>
            <a:pPr lvl="0"/>
            <a:r>
              <a:rPr lang="pt-BR" smtClean="0"/>
              <a:t>Clique para editar o texto mestre</a:t>
            </a:r>
          </a:p>
        </p:txBody>
      </p:sp>
      <p:sp>
        <p:nvSpPr>
          <p:cNvPr id="6" name="Espaço Reservado para Conteúdo 5"/>
          <p:cNvSpPr>
            <a:spLocks noGrp="1"/>
          </p:cNvSpPr>
          <p:nvPr>
            <p:ph sz="quarter" idx="4"/>
          </p:nvPr>
        </p:nvSpPr>
        <p:spPr>
          <a:xfrm>
            <a:off x="8266694" y="3220023"/>
            <a:ext cx="7193097" cy="5850101"/>
          </a:xfrm>
        </p:spPr>
        <p:txBody>
          <a:bodyPr/>
          <a:lstStyle>
            <a:lvl1pPr>
              <a:defRPr sz="4000"/>
            </a:lvl1pPr>
            <a:lvl2pPr>
              <a:defRPr sz="3300"/>
            </a:lvl2pPr>
            <a:lvl3pPr>
              <a:defRPr sz="3000"/>
            </a:lvl3pPr>
            <a:lvl4pPr>
              <a:defRPr sz="2600"/>
            </a:lvl4pPr>
            <a:lvl5pPr>
              <a:defRPr sz="2600"/>
            </a:lvl5pPr>
            <a:lvl6pPr>
              <a:defRPr sz="2600"/>
            </a:lvl6pPr>
            <a:lvl7pPr>
              <a:defRPr sz="2600"/>
            </a:lvl7pPr>
            <a:lvl8pPr>
              <a:defRPr sz="2600"/>
            </a:lvl8pPr>
            <a:lvl9pPr>
              <a:defRPr sz="2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DFCF79D8-7F75-4DBD-86D5-4AFD9A19C075}" type="datetimeFigureOut">
              <a:rPr lang="pt-BR"/>
              <a:pPr>
                <a:defRPr/>
              </a:pPr>
              <a:t>03/05/2019</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fld id="{F5C1937F-1126-4571-A11F-C5798924C4D3}" type="slidenum">
              <a:rPr lang="pt-BR" altLang="pt-BR"/>
              <a:pPr/>
              <a:t>‹nº›</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CA0F9F77-CEB7-4447-B31D-51C09DEEC3B9}" type="datetimeFigureOut">
              <a:rPr lang="pt-BR"/>
              <a:pPr>
                <a:defRPr/>
              </a:pPr>
              <a:t>03/05/2019</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fld id="{31F8C9C3-A858-431D-A66F-ECF0CD4D2C39}" type="slidenum">
              <a:rPr lang="pt-BR" altLang="pt-BR"/>
              <a:pPr/>
              <a:t>‹nº›</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FC903706-4FDB-4D49-A646-6394CA29F21C}" type="datetimeFigureOut">
              <a:rPr lang="pt-BR"/>
              <a:pPr>
                <a:defRPr/>
              </a:pPr>
              <a:t>03/05/2019</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fld id="{52DF5AD9-C4B1-4B64-8127-5A82B50AC69A}" type="slidenum">
              <a:rPr lang="pt-BR" altLang="pt-BR"/>
              <a:pPr/>
              <a:t>‹nº›</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13674" y="404265"/>
            <a:ext cx="5353857" cy="1720480"/>
          </a:xfrm>
        </p:spPr>
        <p:txBody>
          <a:bodyPr anchor="b"/>
          <a:lstStyle>
            <a:lvl1pPr algn="l">
              <a:defRPr sz="3300" b="1"/>
            </a:lvl1pPr>
          </a:lstStyle>
          <a:p>
            <a:r>
              <a:rPr lang="pt-BR" smtClean="0"/>
              <a:t>Clique para editar o título mestre</a:t>
            </a:r>
            <a:endParaRPr lang="pt-BR"/>
          </a:p>
        </p:txBody>
      </p:sp>
      <p:sp>
        <p:nvSpPr>
          <p:cNvPr id="3" name="Espaço Reservado para Conteúdo 2"/>
          <p:cNvSpPr>
            <a:spLocks noGrp="1"/>
          </p:cNvSpPr>
          <p:nvPr>
            <p:ph idx="1"/>
          </p:nvPr>
        </p:nvSpPr>
        <p:spPr>
          <a:xfrm>
            <a:off x="6362472" y="404266"/>
            <a:ext cx="9097318" cy="8665859"/>
          </a:xfrm>
        </p:spPr>
        <p:txBody>
          <a:bodyPr/>
          <a:lstStyle>
            <a:lvl1pPr>
              <a:defRPr sz="5300"/>
            </a:lvl1pPr>
            <a:lvl2pPr>
              <a:defRPr sz="4600"/>
            </a:lvl2pPr>
            <a:lvl3pPr>
              <a:defRPr sz="4000"/>
            </a:lvl3pPr>
            <a:lvl4pPr>
              <a:defRPr sz="3300"/>
            </a:lvl4pPr>
            <a:lvl5pPr>
              <a:defRPr sz="3300"/>
            </a:lvl5pPr>
            <a:lvl6pPr>
              <a:defRPr sz="3300"/>
            </a:lvl6pPr>
            <a:lvl7pPr>
              <a:defRPr sz="3300"/>
            </a:lvl7pPr>
            <a:lvl8pPr>
              <a:defRPr sz="3300"/>
            </a:lvl8pPr>
            <a:lvl9pPr>
              <a:defRPr sz="33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13674" y="2124746"/>
            <a:ext cx="5353857" cy="6945379"/>
          </a:xfrm>
        </p:spPr>
        <p:txBody>
          <a:bodyPr/>
          <a:lstStyle>
            <a:lvl1pPr marL="0" indent="0">
              <a:buNone/>
              <a:defRPr sz="2300"/>
            </a:lvl1pPr>
            <a:lvl2pPr marL="755020" indent="0">
              <a:buNone/>
              <a:defRPr sz="2000"/>
            </a:lvl2pPr>
            <a:lvl3pPr marL="1510040" indent="0">
              <a:buNone/>
              <a:defRPr sz="1700"/>
            </a:lvl3pPr>
            <a:lvl4pPr marL="2265060" indent="0">
              <a:buNone/>
              <a:defRPr sz="1500"/>
            </a:lvl4pPr>
            <a:lvl5pPr marL="3020080" indent="0">
              <a:buNone/>
              <a:defRPr sz="1500"/>
            </a:lvl5pPr>
            <a:lvl6pPr marL="3775100" indent="0">
              <a:buNone/>
              <a:defRPr sz="1500"/>
            </a:lvl6pPr>
            <a:lvl7pPr marL="4530120" indent="0">
              <a:buNone/>
              <a:defRPr sz="1500"/>
            </a:lvl7pPr>
            <a:lvl8pPr marL="5285141" indent="0">
              <a:buNone/>
              <a:defRPr sz="1500"/>
            </a:lvl8pPr>
            <a:lvl9pPr marL="6040161" indent="0">
              <a:buNone/>
              <a:defRPr sz="15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197F0511-82A6-4873-B973-61D5B3600AA1}" type="datetimeFigureOut">
              <a:rPr lang="pt-BR"/>
              <a:pPr>
                <a:defRPr/>
              </a:pPr>
              <a:t>03/05/2019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74DFCB01-D1E2-4C9E-9596-BF96EAE6A29A}" type="slidenum">
              <a:rPr lang="pt-BR" altLang="pt-BR"/>
              <a:pPr/>
              <a:t>‹nº›</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189713" y="7107555"/>
            <a:ext cx="9764078" cy="839087"/>
          </a:xfrm>
        </p:spPr>
        <p:txBody>
          <a:bodyPr anchor="b"/>
          <a:lstStyle>
            <a:lvl1pPr algn="l">
              <a:defRPr sz="33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3189713" y="907247"/>
            <a:ext cx="9764078" cy="6092190"/>
          </a:xfrm>
        </p:spPr>
        <p:txBody>
          <a:bodyPr rtlCol="0">
            <a:normAutofit/>
          </a:bodyPr>
          <a:lstStyle>
            <a:lvl1pPr marL="0" indent="0">
              <a:buNone/>
              <a:defRPr sz="5300"/>
            </a:lvl1pPr>
            <a:lvl2pPr marL="755020" indent="0">
              <a:buNone/>
              <a:defRPr sz="4600"/>
            </a:lvl2pPr>
            <a:lvl3pPr marL="1510040" indent="0">
              <a:buNone/>
              <a:defRPr sz="4000"/>
            </a:lvl3pPr>
            <a:lvl4pPr marL="2265060" indent="0">
              <a:buNone/>
              <a:defRPr sz="3300"/>
            </a:lvl4pPr>
            <a:lvl5pPr marL="3020080" indent="0">
              <a:buNone/>
              <a:defRPr sz="3300"/>
            </a:lvl5pPr>
            <a:lvl6pPr marL="3775100" indent="0">
              <a:buNone/>
              <a:defRPr sz="3300"/>
            </a:lvl6pPr>
            <a:lvl7pPr marL="4530120" indent="0">
              <a:buNone/>
              <a:defRPr sz="3300"/>
            </a:lvl7pPr>
            <a:lvl8pPr marL="5285141" indent="0">
              <a:buNone/>
              <a:defRPr sz="3300"/>
            </a:lvl8pPr>
            <a:lvl9pPr marL="6040161" indent="0">
              <a:buNone/>
              <a:defRPr sz="3300"/>
            </a:lvl9pPr>
          </a:lstStyle>
          <a:p>
            <a:pPr lvl="0"/>
            <a:endParaRPr lang="pt-BR" noProof="0" smtClean="0"/>
          </a:p>
        </p:txBody>
      </p:sp>
      <p:sp>
        <p:nvSpPr>
          <p:cNvPr id="4" name="Espaço Reservado para Texto 3"/>
          <p:cNvSpPr>
            <a:spLocks noGrp="1"/>
          </p:cNvSpPr>
          <p:nvPr>
            <p:ph type="body" sz="half" idx="2"/>
          </p:nvPr>
        </p:nvSpPr>
        <p:spPr>
          <a:xfrm>
            <a:off x="3189713" y="7946642"/>
            <a:ext cx="9764078" cy="1191643"/>
          </a:xfrm>
        </p:spPr>
        <p:txBody>
          <a:bodyPr/>
          <a:lstStyle>
            <a:lvl1pPr marL="0" indent="0">
              <a:buNone/>
              <a:defRPr sz="2300"/>
            </a:lvl1pPr>
            <a:lvl2pPr marL="755020" indent="0">
              <a:buNone/>
              <a:defRPr sz="2000"/>
            </a:lvl2pPr>
            <a:lvl3pPr marL="1510040" indent="0">
              <a:buNone/>
              <a:defRPr sz="1700"/>
            </a:lvl3pPr>
            <a:lvl4pPr marL="2265060" indent="0">
              <a:buNone/>
              <a:defRPr sz="1500"/>
            </a:lvl4pPr>
            <a:lvl5pPr marL="3020080" indent="0">
              <a:buNone/>
              <a:defRPr sz="1500"/>
            </a:lvl5pPr>
            <a:lvl6pPr marL="3775100" indent="0">
              <a:buNone/>
              <a:defRPr sz="1500"/>
            </a:lvl6pPr>
            <a:lvl7pPr marL="4530120" indent="0">
              <a:buNone/>
              <a:defRPr sz="1500"/>
            </a:lvl7pPr>
            <a:lvl8pPr marL="5285141" indent="0">
              <a:buNone/>
              <a:defRPr sz="1500"/>
            </a:lvl8pPr>
            <a:lvl9pPr marL="6040161" indent="0">
              <a:buNone/>
              <a:defRPr sz="15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561E554B-0760-4B31-9EBE-89F673946774}" type="datetimeFigureOut">
              <a:rPr lang="pt-BR"/>
              <a:pPr>
                <a:defRPr/>
              </a:pPr>
              <a:t>03/05/2019</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fld id="{BB66E702-E21D-4081-81B8-20F46A6810EB}" type="slidenum">
              <a:rPr lang="pt-BR" altLang="pt-BR"/>
              <a:pPr/>
              <a:t>‹nº›</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814388" y="406400"/>
            <a:ext cx="14644687" cy="1692275"/>
          </a:xfrm>
          <a:prstGeom prst="rect">
            <a:avLst/>
          </a:prstGeom>
          <a:noFill/>
          <a:ln w="9525">
            <a:noFill/>
            <a:miter lim="800000"/>
            <a:headEnd/>
            <a:tailEnd/>
          </a:ln>
        </p:spPr>
        <p:txBody>
          <a:bodyPr vert="horz" wrap="square" lIns="151004" tIns="75502" rIns="151004" bIns="75502"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814388" y="2368550"/>
            <a:ext cx="14644687" cy="6700838"/>
          </a:xfrm>
          <a:prstGeom prst="rect">
            <a:avLst/>
          </a:prstGeom>
          <a:noFill/>
          <a:ln w="9525">
            <a:noFill/>
            <a:miter lim="800000"/>
            <a:headEnd/>
            <a:tailEnd/>
          </a:ln>
        </p:spPr>
        <p:txBody>
          <a:bodyPr vert="horz" wrap="square" lIns="151004" tIns="75502" rIns="151004" bIns="75502"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814388" y="9410700"/>
            <a:ext cx="3795712" cy="541338"/>
          </a:xfrm>
          <a:prstGeom prst="rect">
            <a:avLst/>
          </a:prstGeom>
        </p:spPr>
        <p:txBody>
          <a:bodyPr vert="horz" lIns="151004" tIns="75502" rIns="151004" bIns="75502" rtlCol="0" anchor="ctr"/>
          <a:lstStyle>
            <a:lvl1pPr algn="l" eaLnBrk="1" fontAlgn="auto" hangingPunct="1">
              <a:spcBef>
                <a:spcPts val="0"/>
              </a:spcBef>
              <a:spcAft>
                <a:spcPts val="0"/>
              </a:spcAft>
              <a:defRPr sz="2000">
                <a:solidFill>
                  <a:schemeClr val="tx1">
                    <a:tint val="75000"/>
                  </a:schemeClr>
                </a:solidFill>
                <a:latin typeface="+mn-lt"/>
                <a:cs typeface="+mn-cs"/>
              </a:defRPr>
            </a:lvl1pPr>
          </a:lstStyle>
          <a:p>
            <a:pPr>
              <a:defRPr/>
            </a:pPr>
            <a:fld id="{3E1D15FF-F83D-4B64-8F0F-70120067B3FC}" type="datetimeFigureOut">
              <a:rPr lang="pt-BR"/>
              <a:pPr>
                <a:defRPr/>
              </a:pPr>
              <a:t>03/05/2019</a:t>
            </a:fld>
            <a:endParaRPr lang="pt-BR"/>
          </a:p>
        </p:txBody>
      </p:sp>
      <p:sp>
        <p:nvSpPr>
          <p:cNvPr id="5" name="Espaço Reservado para Rodapé 4"/>
          <p:cNvSpPr>
            <a:spLocks noGrp="1"/>
          </p:cNvSpPr>
          <p:nvPr>
            <p:ph type="ftr" sz="quarter" idx="3"/>
          </p:nvPr>
        </p:nvSpPr>
        <p:spPr>
          <a:xfrm>
            <a:off x="5559425" y="9410700"/>
            <a:ext cx="5154613" cy="541338"/>
          </a:xfrm>
          <a:prstGeom prst="rect">
            <a:avLst/>
          </a:prstGeom>
        </p:spPr>
        <p:txBody>
          <a:bodyPr vert="horz" lIns="151004" tIns="75502" rIns="151004" bIns="75502" rtlCol="0" anchor="ctr"/>
          <a:lstStyle>
            <a:lvl1pPr algn="ctr" eaLnBrk="1" fontAlgn="auto" hangingPunct="1">
              <a:spcBef>
                <a:spcPts val="0"/>
              </a:spcBef>
              <a:spcAft>
                <a:spcPts val="0"/>
              </a:spcAft>
              <a:defRPr sz="20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11663363" y="9410700"/>
            <a:ext cx="3795712" cy="541338"/>
          </a:xfrm>
          <a:prstGeom prst="rect">
            <a:avLst/>
          </a:prstGeom>
        </p:spPr>
        <p:txBody>
          <a:bodyPr vert="horz" wrap="square" lIns="151004" tIns="75502" rIns="151004" bIns="75502" numCol="1" anchor="ctr" anchorCtr="0" compatLnSpc="1">
            <a:prstTxWarp prst="textNoShape">
              <a:avLst/>
            </a:prstTxWarp>
          </a:bodyPr>
          <a:lstStyle>
            <a:lvl1pPr algn="r" eaLnBrk="1" hangingPunct="1">
              <a:defRPr sz="2000">
                <a:solidFill>
                  <a:srgbClr val="898989"/>
                </a:solidFill>
              </a:defRPr>
            </a:lvl1pPr>
          </a:lstStyle>
          <a:p>
            <a:fld id="{75AB076F-F629-4DF8-9F89-9B41AC19C2CB}"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7300" kern="1200">
          <a:solidFill>
            <a:schemeClr val="tx1"/>
          </a:solidFill>
          <a:latin typeface="+mj-lt"/>
          <a:ea typeface="+mj-ea"/>
          <a:cs typeface="+mj-cs"/>
        </a:defRPr>
      </a:lvl1pPr>
      <a:lvl2pPr algn="ctr" rtl="0" eaLnBrk="0" fontAlgn="base" hangingPunct="0">
        <a:spcBef>
          <a:spcPct val="0"/>
        </a:spcBef>
        <a:spcAft>
          <a:spcPct val="0"/>
        </a:spcAft>
        <a:defRPr sz="7300">
          <a:solidFill>
            <a:schemeClr val="tx1"/>
          </a:solidFill>
          <a:latin typeface="Calibri" pitchFamily="34" charset="0"/>
        </a:defRPr>
      </a:lvl2pPr>
      <a:lvl3pPr algn="ctr" rtl="0" eaLnBrk="0" fontAlgn="base" hangingPunct="0">
        <a:spcBef>
          <a:spcPct val="0"/>
        </a:spcBef>
        <a:spcAft>
          <a:spcPct val="0"/>
        </a:spcAft>
        <a:defRPr sz="7300">
          <a:solidFill>
            <a:schemeClr val="tx1"/>
          </a:solidFill>
          <a:latin typeface="Calibri" pitchFamily="34" charset="0"/>
        </a:defRPr>
      </a:lvl3pPr>
      <a:lvl4pPr algn="ctr" rtl="0" eaLnBrk="0" fontAlgn="base" hangingPunct="0">
        <a:spcBef>
          <a:spcPct val="0"/>
        </a:spcBef>
        <a:spcAft>
          <a:spcPct val="0"/>
        </a:spcAft>
        <a:defRPr sz="7300">
          <a:solidFill>
            <a:schemeClr val="tx1"/>
          </a:solidFill>
          <a:latin typeface="Calibri" pitchFamily="34" charset="0"/>
        </a:defRPr>
      </a:lvl4pPr>
      <a:lvl5pPr algn="ctr" rtl="0" eaLnBrk="0" fontAlgn="base" hangingPunct="0">
        <a:spcBef>
          <a:spcPct val="0"/>
        </a:spcBef>
        <a:spcAft>
          <a:spcPct val="0"/>
        </a:spcAft>
        <a:defRPr sz="7300">
          <a:solidFill>
            <a:schemeClr val="tx1"/>
          </a:solidFill>
          <a:latin typeface="Calibri" pitchFamily="34" charset="0"/>
        </a:defRPr>
      </a:lvl5pPr>
      <a:lvl6pPr marL="755020" algn="ctr" rtl="0" fontAlgn="base">
        <a:spcBef>
          <a:spcPct val="0"/>
        </a:spcBef>
        <a:spcAft>
          <a:spcPct val="0"/>
        </a:spcAft>
        <a:defRPr sz="7300">
          <a:solidFill>
            <a:schemeClr val="tx1"/>
          </a:solidFill>
          <a:latin typeface="Calibri" pitchFamily="34" charset="0"/>
        </a:defRPr>
      </a:lvl6pPr>
      <a:lvl7pPr marL="1510040" algn="ctr" rtl="0" fontAlgn="base">
        <a:spcBef>
          <a:spcPct val="0"/>
        </a:spcBef>
        <a:spcAft>
          <a:spcPct val="0"/>
        </a:spcAft>
        <a:defRPr sz="7300">
          <a:solidFill>
            <a:schemeClr val="tx1"/>
          </a:solidFill>
          <a:latin typeface="Calibri" pitchFamily="34" charset="0"/>
        </a:defRPr>
      </a:lvl7pPr>
      <a:lvl8pPr marL="2265060" algn="ctr" rtl="0" fontAlgn="base">
        <a:spcBef>
          <a:spcPct val="0"/>
        </a:spcBef>
        <a:spcAft>
          <a:spcPct val="0"/>
        </a:spcAft>
        <a:defRPr sz="7300">
          <a:solidFill>
            <a:schemeClr val="tx1"/>
          </a:solidFill>
          <a:latin typeface="Calibri" pitchFamily="34" charset="0"/>
        </a:defRPr>
      </a:lvl8pPr>
      <a:lvl9pPr marL="3020080" algn="ctr" rtl="0" fontAlgn="base">
        <a:spcBef>
          <a:spcPct val="0"/>
        </a:spcBef>
        <a:spcAft>
          <a:spcPct val="0"/>
        </a:spcAft>
        <a:defRPr sz="7300">
          <a:solidFill>
            <a:schemeClr val="tx1"/>
          </a:solidFill>
          <a:latin typeface="Calibri" pitchFamily="34" charset="0"/>
        </a:defRPr>
      </a:lvl9pPr>
    </p:titleStyle>
    <p:bodyStyle>
      <a:lvl1pPr marL="565150" indent="-565150" algn="l" rtl="0" eaLnBrk="0" fontAlgn="base" hangingPunct="0">
        <a:spcBef>
          <a:spcPct val="20000"/>
        </a:spcBef>
        <a:spcAft>
          <a:spcPct val="0"/>
        </a:spcAft>
        <a:buFont typeface="Arial" charset="0"/>
        <a:buChar char="•"/>
        <a:defRPr sz="5300" kern="1200">
          <a:solidFill>
            <a:schemeClr val="tx1"/>
          </a:solidFill>
          <a:latin typeface="+mn-lt"/>
          <a:ea typeface="+mn-ea"/>
          <a:cs typeface="+mn-cs"/>
        </a:defRPr>
      </a:lvl1pPr>
      <a:lvl2pPr marL="1225550" indent="-471488" algn="l" rtl="0" eaLnBrk="0" fontAlgn="base" hangingPunct="0">
        <a:spcBef>
          <a:spcPct val="20000"/>
        </a:spcBef>
        <a:spcAft>
          <a:spcPct val="0"/>
        </a:spcAft>
        <a:buFont typeface="Arial" charset="0"/>
        <a:buChar char="–"/>
        <a:defRPr sz="4600" kern="1200">
          <a:solidFill>
            <a:schemeClr val="tx1"/>
          </a:solidFill>
          <a:latin typeface="+mn-lt"/>
          <a:ea typeface="+mn-ea"/>
          <a:cs typeface="+mn-cs"/>
        </a:defRPr>
      </a:lvl2pPr>
      <a:lvl3pPr marL="1887538" indent="-376238" algn="l"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641600" indent="-376238" algn="l" rtl="0" eaLnBrk="0" fontAlgn="base" hangingPunct="0">
        <a:spcBef>
          <a:spcPct val="20000"/>
        </a:spcBef>
        <a:spcAft>
          <a:spcPct val="0"/>
        </a:spcAft>
        <a:buFont typeface="Arial" charset="0"/>
        <a:buChar char="–"/>
        <a:defRPr sz="3300" kern="1200">
          <a:solidFill>
            <a:schemeClr val="tx1"/>
          </a:solidFill>
          <a:latin typeface="+mn-lt"/>
          <a:ea typeface="+mn-ea"/>
          <a:cs typeface="+mn-cs"/>
        </a:defRPr>
      </a:lvl4pPr>
      <a:lvl5pPr marL="3397250" indent="-376238" algn="l" rtl="0" eaLnBrk="0" fontAlgn="base" hangingPunct="0">
        <a:spcBef>
          <a:spcPct val="20000"/>
        </a:spcBef>
        <a:spcAft>
          <a:spcPct val="0"/>
        </a:spcAft>
        <a:buFont typeface="Arial" charset="0"/>
        <a:buChar char="»"/>
        <a:defRPr sz="3300" kern="1200">
          <a:solidFill>
            <a:schemeClr val="tx1"/>
          </a:solidFill>
          <a:latin typeface="+mn-lt"/>
          <a:ea typeface="+mn-ea"/>
          <a:cs typeface="+mn-cs"/>
        </a:defRPr>
      </a:lvl5pPr>
      <a:lvl6pPr marL="4152610" indent="-377510" algn="l" defTabSz="151004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6pPr>
      <a:lvl7pPr marL="4907631" indent="-377510" algn="l" defTabSz="151004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7pPr>
      <a:lvl8pPr marL="5662651" indent="-377510" algn="l" defTabSz="151004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8pPr>
      <a:lvl9pPr marL="6417671" indent="-377510" algn="l" defTabSz="1510040"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9pPr>
    </p:bodyStyle>
    <p:otherStyle>
      <a:defPPr>
        <a:defRPr lang="pt-BR"/>
      </a:defPPr>
      <a:lvl1pPr marL="0" algn="l" defTabSz="1510040" rtl="0" eaLnBrk="1" latinLnBrk="0" hangingPunct="1">
        <a:defRPr sz="3000" kern="1200">
          <a:solidFill>
            <a:schemeClr val="tx1"/>
          </a:solidFill>
          <a:latin typeface="+mn-lt"/>
          <a:ea typeface="+mn-ea"/>
          <a:cs typeface="+mn-cs"/>
        </a:defRPr>
      </a:lvl1pPr>
      <a:lvl2pPr marL="755020" algn="l" defTabSz="1510040" rtl="0" eaLnBrk="1" latinLnBrk="0" hangingPunct="1">
        <a:defRPr sz="3000" kern="1200">
          <a:solidFill>
            <a:schemeClr val="tx1"/>
          </a:solidFill>
          <a:latin typeface="+mn-lt"/>
          <a:ea typeface="+mn-ea"/>
          <a:cs typeface="+mn-cs"/>
        </a:defRPr>
      </a:lvl2pPr>
      <a:lvl3pPr marL="1510040" algn="l" defTabSz="1510040" rtl="0" eaLnBrk="1" latinLnBrk="0" hangingPunct="1">
        <a:defRPr sz="3000" kern="1200">
          <a:solidFill>
            <a:schemeClr val="tx1"/>
          </a:solidFill>
          <a:latin typeface="+mn-lt"/>
          <a:ea typeface="+mn-ea"/>
          <a:cs typeface="+mn-cs"/>
        </a:defRPr>
      </a:lvl3pPr>
      <a:lvl4pPr marL="2265060" algn="l" defTabSz="1510040" rtl="0" eaLnBrk="1" latinLnBrk="0" hangingPunct="1">
        <a:defRPr sz="3000" kern="1200">
          <a:solidFill>
            <a:schemeClr val="tx1"/>
          </a:solidFill>
          <a:latin typeface="+mn-lt"/>
          <a:ea typeface="+mn-ea"/>
          <a:cs typeface="+mn-cs"/>
        </a:defRPr>
      </a:lvl4pPr>
      <a:lvl5pPr marL="3020080" algn="l" defTabSz="1510040" rtl="0" eaLnBrk="1" latinLnBrk="0" hangingPunct="1">
        <a:defRPr sz="3000" kern="1200">
          <a:solidFill>
            <a:schemeClr val="tx1"/>
          </a:solidFill>
          <a:latin typeface="+mn-lt"/>
          <a:ea typeface="+mn-ea"/>
          <a:cs typeface="+mn-cs"/>
        </a:defRPr>
      </a:lvl5pPr>
      <a:lvl6pPr marL="3775100" algn="l" defTabSz="1510040" rtl="0" eaLnBrk="1" latinLnBrk="0" hangingPunct="1">
        <a:defRPr sz="3000" kern="1200">
          <a:solidFill>
            <a:schemeClr val="tx1"/>
          </a:solidFill>
          <a:latin typeface="+mn-lt"/>
          <a:ea typeface="+mn-ea"/>
          <a:cs typeface="+mn-cs"/>
        </a:defRPr>
      </a:lvl6pPr>
      <a:lvl7pPr marL="4530120" algn="l" defTabSz="1510040" rtl="0" eaLnBrk="1" latinLnBrk="0" hangingPunct="1">
        <a:defRPr sz="3000" kern="1200">
          <a:solidFill>
            <a:schemeClr val="tx1"/>
          </a:solidFill>
          <a:latin typeface="+mn-lt"/>
          <a:ea typeface="+mn-ea"/>
          <a:cs typeface="+mn-cs"/>
        </a:defRPr>
      </a:lvl7pPr>
      <a:lvl8pPr marL="5285141" algn="l" defTabSz="1510040" rtl="0" eaLnBrk="1" latinLnBrk="0" hangingPunct="1">
        <a:defRPr sz="3000" kern="1200">
          <a:solidFill>
            <a:schemeClr val="tx1"/>
          </a:solidFill>
          <a:latin typeface="+mn-lt"/>
          <a:ea typeface="+mn-ea"/>
          <a:cs typeface="+mn-cs"/>
        </a:defRPr>
      </a:lvl8pPr>
      <a:lvl9pPr marL="6040161" algn="l" defTabSz="1510040"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1438" y="-53975"/>
            <a:ext cx="16344901" cy="10207625"/>
          </a:xfrm>
          <a:prstGeom prst="rect">
            <a:avLst/>
          </a:prstGeom>
          <a:noFill/>
          <a:ln w="9525">
            <a:noFill/>
            <a:miter lim="800000"/>
            <a:headEnd/>
            <a:tailEnd/>
          </a:ln>
        </p:spPr>
      </p:pic>
      <p:sp>
        <p:nvSpPr>
          <p:cNvPr id="2051" name="CaixaDeTexto 3"/>
          <p:cNvSpPr txBox="1">
            <a:spLocks noChangeArrowheads="1"/>
          </p:cNvSpPr>
          <p:nvPr/>
        </p:nvSpPr>
        <p:spPr bwMode="auto">
          <a:xfrm>
            <a:off x="1800225" y="1189038"/>
            <a:ext cx="12431713" cy="5686425"/>
          </a:xfrm>
          <a:prstGeom prst="rect">
            <a:avLst/>
          </a:prstGeom>
          <a:noFill/>
          <a:ln w="9525">
            <a:noFill/>
            <a:miter lim="800000"/>
            <a:headEnd/>
            <a:tailEnd/>
          </a:ln>
        </p:spPr>
        <p:txBody>
          <a:bodyPr lIns="151004" tIns="75502" rIns="151004" bIns="75502">
            <a:spAutoFit/>
          </a:bodyPr>
          <a:lstStyle/>
          <a:p>
            <a:pPr algn="ctr" eaLnBrk="1" hangingPunct="1"/>
            <a:endParaRPr lang="pt-BR" altLang="pt-BR" sz="5000" b="1">
              <a:solidFill>
                <a:schemeClr val="bg1"/>
              </a:solidFill>
              <a:latin typeface="Tahoma" pitchFamily="34" charset="0"/>
              <a:cs typeface="Tahoma" pitchFamily="34" charset="0"/>
            </a:endParaRPr>
          </a:p>
          <a:p>
            <a:pPr algn="ctr" eaLnBrk="1" hangingPunct="1"/>
            <a:r>
              <a:rPr lang="pt-BR" altLang="pt-BR" sz="5300"/>
              <a:t>LEGISLAÇÃO EM HEMOTERAPIA APLICADA À AGÊNCIA TRANSFUSIONAL</a:t>
            </a:r>
          </a:p>
          <a:p>
            <a:pPr algn="ctr" eaLnBrk="1" hangingPunct="1"/>
            <a:r>
              <a:rPr lang="pt-BR" altLang="pt-BR" sz="5300"/>
              <a:t> </a:t>
            </a:r>
            <a:r>
              <a:rPr lang="pt-BR" altLang="pt-BR">
                <a:solidFill>
                  <a:schemeClr val="bg1"/>
                </a:solidFill>
                <a:latin typeface="Tahoma" pitchFamily="34" charset="0"/>
                <a:cs typeface="Tahoma" pitchFamily="34" charset="0"/>
              </a:rPr>
              <a:t/>
            </a:r>
            <a:br>
              <a:rPr lang="pt-BR" altLang="pt-BR">
                <a:solidFill>
                  <a:schemeClr val="bg1"/>
                </a:solidFill>
                <a:latin typeface="Tahoma" pitchFamily="34" charset="0"/>
                <a:cs typeface="Tahoma" pitchFamily="34" charset="0"/>
              </a:rPr>
            </a:br>
            <a:endParaRPr lang="pt-BR" altLang="pt-BR">
              <a:solidFill>
                <a:schemeClr val="bg1"/>
              </a:solidFill>
              <a:latin typeface="Tahoma" pitchFamily="34" charset="0"/>
              <a:cs typeface="Tahoma" pitchFamily="34" charset="0"/>
            </a:endParaRPr>
          </a:p>
          <a:p>
            <a:pPr algn="r" eaLnBrk="1" hangingPunct="1"/>
            <a:endParaRPr lang="pt-BR" altLang="pt-BR" sz="4800">
              <a:solidFill>
                <a:schemeClr val="bg1"/>
              </a:solidFill>
              <a:latin typeface="Tahoma" pitchFamily="34" charset="0"/>
              <a:cs typeface="Tahoma" pitchFamily="34" charset="0"/>
            </a:endParaRPr>
          </a:p>
          <a:p>
            <a:pPr algn="r" eaLnBrk="1" hangingPunct="1"/>
            <a:endParaRPr lang="pt-BR" altLang="pt-BR" sz="4800">
              <a:solidFill>
                <a:schemeClr val="bg1"/>
              </a:solidFill>
              <a:latin typeface="Tahoma" pitchFamily="34" charset="0"/>
              <a:cs typeface="Tahoma" pitchFamily="34" charset="0"/>
            </a:endParaRPr>
          </a:p>
          <a:p>
            <a:pPr algn="r" eaLnBrk="1" hangingPunct="1"/>
            <a:r>
              <a:rPr lang="pt-BR" altLang="pt-BR" sz="4000">
                <a:latin typeface="Tahoma" pitchFamily="34" charset="0"/>
                <a:cs typeface="Tahoma" pitchFamily="34" charset="0"/>
              </a:rPr>
              <a:t>Biól. Cláudia Abreu Garcia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1267"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11268" name="CaixaDeTexto 5"/>
          <p:cNvSpPr txBox="1">
            <a:spLocks noChangeArrowheads="1"/>
          </p:cNvSpPr>
          <p:nvPr/>
        </p:nvSpPr>
        <p:spPr bwMode="auto">
          <a:xfrm>
            <a:off x="936625" y="2124075"/>
            <a:ext cx="14617700" cy="7472363"/>
          </a:xfrm>
          <a:prstGeom prst="rect">
            <a:avLst/>
          </a:prstGeom>
          <a:noFill/>
          <a:ln w="9525">
            <a:noFill/>
            <a:miter lim="800000"/>
            <a:headEnd/>
            <a:tailEnd/>
          </a:ln>
        </p:spPr>
        <p:txBody>
          <a:bodyPr lIns="151004" tIns="75502" rIns="151004" bIns="75502">
            <a:spAutoFit/>
          </a:bodyPr>
          <a:lstStyle/>
          <a:p>
            <a:pPr eaLnBrk="1" hangingPunct="1"/>
            <a:endParaRPr lang="pt-BR" altLang="pt-BR" sz="3200">
              <a:latin typeface="Arial" charset="0"/>
            </a:endParaRPr>
          </a:p>
          <a:p>
            <a:pPr eaLnBrk="1" hangingPunct="1"/>
            <a:r>
              <a:rPr lang="pt-BR" altLang="pt-BR" sz="2800" b="1" i="1">
                <a:latin typeface="Arial" charset="0"/>
              </a:rPr>
              <a:t>V - RELAÇÃO COM PACIENTES E FAMILIARES</a:t>
            </a:r>
          </a:p>
          <a:p>
            <a:pPr eaLnBrk="1" hangingPunct="1"/>
            <a:endParaRPr lang="pt-BR" altLang="pt-BR" sz="2800" i="1">
              <a:latin typeface="Arial" charset="0"/>
            </a:endParaRPr>
          </a:p>
          <a:p>
            <a:pPr eaLnBrk="1" hangingPunct="1"/>
            <a:r>
              <a:rPr lang="pt-BR" altLang="pt-BR" sz="2800" i="1">
                <a:latin typeface="Arial" charset="0"/>
              </a:rPr>
              <a:t>É vedado ao médico:</a:t>
            </a:r>
          </a:p>
          <a:p>
            <a:pPr eaLnBrk="1" hangingPunct="1"/>
            <a:endParaRPr lang="pt-BR" altLang="pt-BR" sz="2800" i="1">
              <a:latin typeface="Arial" charset="0"/>
            </a:endParaRPr>
          </a:p>
          <a:p>
            <a:pPr eaLnBrk="1" hangingPunct="1"/>
            <a:r>
              <a:rPr lang="pt-BR" altLang="pt-BR" sz="2800" i="1">
                <a:latin typeface="Arial" charset="0"/>
              </a:rPr>
              <a:t>Art. 31. Desrespeitar o direito do paciente ou de seu representante legal de decidir livremente sobre a execução de práticas diagnósticas ou terapêuticas, salvo em caso de </a:t>
            </a:r>
            <a:r>
              <a:rPr lang="pt-BR" altLang="pt-BR" sz="2800" i="1">
                <a:solidFill>
                  <a:srgbClr val="FF0000"/>
                </a:solidFill>
                <a:latin typeface="Arial" charset="0"/>
              </a:rPr>
              <a:t>iminente risco de morte</a:t>
            </a:r>
            <a:r>
              <a:rPr lang="pt-BR" altLang="pt-BR" sz="2800" i="1">
                <a:latin typeface="Arial" charset="0"/>
              </a:rPr>
              <a:t>.</a:t>
            </a:r>
          </a:p>
          <a:p>
            <a:pPr eaLnBrk="1" hangingPunct="1"/>
            <a:r>
              <a:rPr lang="pt-BR" altLang="pt-BR" sz="2800" i="1">
                <a:latin typeface="Arial" charset="0"/>
              </a:rPr>
              <a:t>Art. 32. Deixar de usar todos os meios disponíveis de diagnóstico e tratamento, cientificamente reconhecidos e a seu alcance, em favor do paciente.</a:t>
            </a:r>
          </a:p>
          <a:p>
            <a:pPr eaLnBrk="1" hangingPunct="1"/>
            <a:r>
              <a:rPr lang="pt-BR" altLang="pt-BR" sz="2800" i="1">
                <a:latin typeface="Arial" charset="0"/>
              </a:rPr>
              <a:t>Art. 33. Deixar de atender paciente que procure seus cuidados profissionais em casos de urgência ou emergência, quando não haja outro médico ou serviço médico em condições de fazê-lo.</a:t>
            </a:r>
          </a:p>
          <a:p>
            <a:pPr eaLnBrk="1" hangingPunct="1"/>
            <a:r>
              <a:rPr lang="pt-BR" altLang="pt-BR" sz="2800" i="1">
                <a:latin typeface="Arial" charset="0"/>
              </a:rPr>
              <a:t>Art. 34. Deixar de informar ao paciente o diagnóstico, o prognóstico, os riscos e os objetivos do tratamento, salvo quando a comunicação direta possa lhe provocar dano, devendo, nesse caso, fazer a comunicação a seu representante legal.</a:t>
            </a:r>
            <a:endParaRPr lang="pt-BR" altLang="pt-BR" sz="2800">
              <a:solidFill>
                <a:srgbClr val="7F7F7F"/>
              </a:solidFill>
              <a:latin typeface="Arial" charset="0"/>
              <a:cs typeface="Tahoma" pitchFamily="34" charset="0"/>
            </a:endParaRPr>
          </a:p>
          <a:p>
            <a:pPr eaLnBrk="1" hangingPunct="1"/>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2291" name="CaixaDeTexto 4"/>
          <p:cNvSpPr txBox="1">
            <a:spLocks noChangeArrowheads="1"/>
          </p:cNvSpPr>
          <p:nvPr/>
        </p:nvSpPr>
        <p:spPr bwMode="auto">
          <a:xfrm>
            <a:off x="936625" y="323850"/>
            <a:ext cx="11376025" cy="701675"/>
          </a:xfrm>
          <a:prstGeom prst="rect">
            <a:avLst/>
          </a:prstGeom>
          <a:noFill/>
          <a:ln w="9525">
            <a:noFill/>
            <a:miter lim="800000"/>
            <a:headEnd/>
            <a:tailEnd/>
          </a:ln>
        </p:spPr>
        <p:txBody>
          <a:bodyPr lIns="151004" tIns="75502" rIns="151004" bIns="75502">
            <a:spAutoFit/>
          </a:bodyPr>
          <a:lstStyle/>
          <a:p>
            <a:pPr eaLnBrk="1" hangingPunct="1"/>
            <a:r>
              <a:rPr lang="pt-BR" altLang="pt-BR" sz="3600" b="1">
                <a:solidFill>
                  <a:srgbClr val="008000"/>
                </a:solidFill>
                <a:latin typeface="Tahoma" pitchFamily="34" charset="0"/>
                <a:cs typeface="Tahoma" pitchFamily="34" charset="0"/>
              </a:rPr>
              <a:t>LEGISLAÇÃO DE SERVIÇOS HEMOTERÁPICOS</a:t>
            </a:r>
          </a:p>
        </p:txBody>
      </p:sp>
      <p:sp>
        <p:nvSpPr>
          <p:cNvPr id="12292" name="CaixaDeTexto 5"/>
          <p:cNvSpPr txBox="1">
            <a:spLocks noChangeArrowheads="1"/>
          </p:cNvSpPr>
          <p:nvPr/>
        </p:nvSpPr>
        <p:spPr bwMode="auto">
          <a:xfrm>
            <a:off x="936625" y="2124075"/>
            <a:ext cx="14617700" cy="4416425"/>
          </a:xfrm>
          <a:prstGeom prst="rect">
            <a:avLst/>
          </a:prstGeom>
          <a:noFill/>
          <a:ln w="9525">
            <a:noFill/>
            <a:miter lim="800000"/>
            <a:headEnd/>
            <a:tailEnd/>
          </a:ln>
        </p:spPr>
        <p:txBody>
          <a:bodyPr lIns="151004" tIns="75502" rIns="151004" bIns="75502">
            <a:spAutoFit/>
          </a:bodyPr>
          <a:lstStyle/>
          <a:p>
            <a:pPr eaLnBrk="1" hangingPunct="1"/>
            <a:endParaRPr lang="pt-BR" altLang="pt-BR" sz="3200">
              <a:latin typeface="Arial" charset="0"/>
            </a:endParaRPr>
          </a:p>
          <a:p>
            <a:pPr eaLnBrk="1" hangingPunct="1">
              <a:buFontTx/>
              <a:buChar char="•"/>
            </a:pPr>
            <a:r>
              <a:rPr lang="pt-BR" altLang="pt-BR" sz="3200" b="1" i="1">
                <a:latin typeface="Arial" charset="0"/>
              </a:rPr>
              <a:t>Portaria de Consolidação nº 5, de 28 de Setembro de 2017</a:t>
            </a:r>
          </a:p>
          <a:p>
            <a:pPr eaLnBrk="1" hangingPunct="1"/>
            <a:r>
              <a:rPr lang="pt-BR" altLang="pt-BR" sz="3200" i="1">
                <a:latin typeface="Arial" charset="0"/>
              </a:rPr>
              <a:t>Consolidação das normas sobre as ações e os serviços de saúde do Sistema Único de Saúde.</a:t>
            </a:r>
            <a:r>
              <a:rPr lang="pt-BR" altLang="pt-BR" sz="3200">
                <a:latin typeface="Arial" charset="0"/>
              </a:rPr>
              <a:t> </a:t>
            </a:r>
          </a:p>
          <a:p>
            <a:pPr eaLnBrk="1" hangingPunct="1"/>
            <a:endParaRPr lang="pt-BR" altLang="pt-BR" sz="3200">
              <a:latin typeface="Arial" charset="0"/>
            </a:endParaRPr>
          </a:p>
          <a:p>
            <a:pPr eaLnBrk="1" hangingPunct="1"/>
            <a:endParaRPr lang="pt-BR" altLang="pt-BR" sz="3200">
              <a:latin typeface="Arial" charset="0"/>
            </a:endParaRPr>
          </a:p>
          <a:p>
            <a:pPr eaLnBrk="1" hangingPunct="1">
              <a:buFontTx/>
              <a:buChar char="•"/>
            </a:pPr>
            <a:r>
              <a:rPr lang="pt-BR" altLang="pt-BR" sz="3200">
                <a:latin typeface="Arial" charset="0"/>
              </a:rPr>
              <a:t>Portaria GM/MS 158/2016 - Redefine o regulamento técnico de procedimentos hemoterápicos</a:t>
            </a:r>
            <a:r>
              <a:rPr lang="pt-BR" altLang="pt-BR"/>
              <a:t> </a:t>
            </a:r>
            <a:endParaRPr lang="pt-BR" altLang="pt-BR" sz="2800">
              <a:solidFill>
                <a:srgbClr val="7F7F7F"/>
              </a:solidFill>
              <a:latin typeface="Arial" charset="0"/>
              <a:cs typeface="Tahoma" pitchFamily="34"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3315"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13316" name="CaixaDeTexto 5"/>
          <p:cNvSpPr txBox="1">
            <a:spLocks noChangeArrowheads="1"/>
          </p:cNvSpPr>
          <p:nvPr/>
        </p:nvSpPr>
        <p:spPr bwMode="auto">
          <a:xfrm>
            <a:off x="936625" y="2484438"/>
            <a:ext cx="13896975" cy="7089775"/>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ANEXO IV</a:t>
            </a:r>
            <a:r>
              <a:rPr lang="pt-BR" altLang="pt-BR" sz="2400">
                <a:latin typeface="Arial" charset="0"/>
              </a:rPr>
              <a:t>   </a:t>
            </a:r>
            <a:br>
              <a:rPr lang="pt-BR" altLang="pt-BR" sz="2400">
                <a:latin typeface="Arial" charset="0"/>
              </a:rPr>
            </a:br>
            <a:r>
              <a:rPr lang="pt-BR" altLang="pt-BR" sz="2400">
                <a:latin typeface="Arial" charset="0"/>
              </a:rPr>
              <a:t>DO SANGUE, COMPONENTES E DERIVADOS (Origem: PRT MS/GM 158/2016 </a:t>
            </a:r>
          </a:p>
          <a:p>
            <a:pPr eaLnBrk="1" hangingPunct="1"/>
            <a:r>
              <a:rPr lang="pt-BR" altLang="pt-BR" sz="2400" b="1">
                <a:latin typeface="Arial" charset="0"/>
              </a:rPr>
              <a:t>Art. 1º</a:t>
            </a:r>
            <a:r>
              <a:rPr lang="pt-BR" altLang="pt-BR" sz="2400">
                <a:latin typeface="Arial" charset="0"/>
              </a:rPr>
              <a:t> Fica instituído o regulamento técnico de procedimentos hemoterápicos, nos termos do Título II. (Origem: PRT MS/GM 158/2016, Art. 1º) </a:t>
            </a:r>
          </a:p>
          <a:p>
            <a:pPr eaLnBrk="1" hangingPunct="1"/>
            <a:r>
              <a:rPr lang="pt-BR" altLang="pt-BR" sz="2400" b="1">
                <a:latin typeface="Arial" charset="0"/>
              </a:rPr>
              <a:t>Art. 2º</a:t>
            </a:r>
            <a:r>
              <a:rPr lang="pt-BR" altLang="pt-BR" sz="2400">
                <a:latin typeface="Arial" charset="0"/>
              </a:rPr>
              <a:t> O regulamento técnico de que trata este Anexo </a:t>
            </a:r>
            <a:r>
              <a:rPr lang="pt-BR" altLang="pt-BR" sz="2400" b="1">
                <a:solidFill>
                  <a:srgbClr val="FF0000"/>
                </a:solidFill>
                <a:latin typeface="Arial" charset="0"/>
              </a:rPr>
              <a:t>tem o objetivo de</a:t>
            </a:r>
            <a:r>
              <a:rPr lang="pt-BR" altLang="pt-BR" sz="2400">
                <a:latin typeface="Arial" charset="0"/>
              </a:rPr>
              <a:t> </a:t>
            </a:r>
            <a:r>
              <a:rPr lang="pt-BR" altLang="pt-BR" sz="2400" b="1">
                <a:solidFill>
                  <a:srgbClr val="FF0000"/>
                </a:solidFill>
                <a:latin typeface="Arial" charset="0"/>
              </a:rPr>
              <a:t>regulamentar a atividade</a:t>
            </a:r>
            <a:r>
              <a:rPr lang="pt-BR" altLang="pt-BR" sz="2400">
                <a:latin typeface="Arial" charset="0"/>
              </a:rPr>
              <a:t> hemoterápica no País, de acordo com os princípios e diretrizes da Política Nacional de Sangue, Componentes e Derivados, </a:t>
            </a:r>
            <a:r>
              <a:rPr lang="pt-BR" altLang="pt-BR" sz="2400" b="1">
                <a:solidFill>
                  <a:srgbClr val="FF0000"/>
                </a:solidFill>
                <a:latin typeface="Arial" charset="0"/>
              </a:rPr>
              <a:t>no que se refere à captação, proteção ao doador e ao receptor, coleta, processamento, estocagem, distribuição e transfusão do sangue, de seus componentes e derivados, originados do sangue humano venoso e arterial, para diagnóstico, prevenção e tratamento de doenças</a:t>
            </a:r>
            <a:r>
              <a:rPr lang="pt-BR" altLang="pt-BR" sz="2400" b="1">
                <a:latin typeface="Arial" charset="0"/>
              </a:rPr>
              <a:t>.</a:t>
            </a:r>
            <a:r>
              <a:rPr lang="pt-BR" altLang="pt-BR" sz="2400">
                <a:latin typeface="Arial" charset="0"/>
              </a:rPr>
              <a:t> (Origem: PRT MS/GM 158/2016, Art. 2º) </a:t>
            </a:r>
            <a:endParaRPr lang="pt-BR" altLang="pt-BR" sz="2400" b="1">
              <a:latin typeface="Arial" charset="0"/>
            </a:endParaRPr>
          </a:p>
          <a:p>
            <a:pPr eaLnBrk="1" hangingPunct="1"/>
            <a:r>
              <a:rPr lang="pt-BR" altLang="pt-BR" sz="2400" b="1">
                <a:latin typeface="Arial" charset="0"/>
              </a:rPr>
              <a:t>§ 1º </a:t>
            </a:r>
            <a:r>
              <a:rPr lang="pt-BR" altLang="pt-BR" sz="2400">
                <a:latin typeface="Arial" charset="0"/>
              </a:rPr>
              <a:t>É de observância obrigatória o presente regulamento técnico e respectivos Anexos 1, 2, 3, 4, 5, 6, 7, 8, 9, 10 e 11 do Anexo IV por todos os órgãos e entidades, públicas e privadas, que executam atividades hemoterápicas em todo o território nacional no âmbito do Sistema Nacional de Sangue, Componentes e Derivados (SINASAN). (Origem: PRT MS/GM 158/2016, Art. 2º, § 1º) </a:t>
            </a:r>
            <a:endParaRPr lang="pt-BR" altLang="pt-BR" sz="2400" b="1">
              <a:latin typeface="Arial" charset="0"/>
            </a:endParaRPr>
          </a:p>
          <a:p>
            <a:pPr eaLnBrk="1" hangingPunct="1"/>
            <a:r>
              <a:rPr lang="pt-BR" altLang="pt-BR" sz="2400" b="1">
                <a:latin typeface="Arial" charset="0"/>
              </a:rPr>
              <a:t>§ 2º </a:t>
            </a:r>
            <a:r>
              <a:rPr lang="pt-BR" altLang="pt-BR" sz="2400">
                <a:latin typeface="Arial" charset="0"/>
              </a:rPr>
              <a:t>A manutenção de toda a cadeia produtiva do sangue depende dos valores voluntários e altruístas da sociedade para o ato da doação, </a:t>
            </a:r>
            <a:r>
              <a:rPr lang="pt-BR" altLang="pt-BR" sz="2400" b="1">
                <a:solidFill>
                  <a:srgbClr val="FF0000"/>
                </a:solidFill>
                <a:latin typeface="Arial" charset="0"/>
              </a:rPr>
              <a:t>devendo o candidato à doação de sangue ser atendido sob os princípios da universalidade, integralidade e equidade no âmbito do Sistema Único de Saúde (SUS).</a:t>
            </a:r>
            <a:r>
              <a:rPr lang="pt-BR" altLang="pt-BR" sz="2400">
                <a:latin typeface="Arial" charset="0"/>
              </a:rPr>
              <a:t> (Origem: PRT MS/GM 158/2016, Art. 2º, § 2º) </a:t>
            </a:r>
          </a:p>
          <a:p>
            <a:pPr eaLnBrk="1" hangingPunct="1"/>
            <a:endParaRPr lang="pt-BR" altLang="pt-BR" sz="2400" b="1">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4339"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a:solidFill>
                <a:srgbClr val="00B050"/>
              </a:solidFill>
              <a:latin typeface="Tahoma" pitchFamily="34" charset="0"/>
              <a:cs typeface="Tahoma" pitchFamily="34" charset="0"/>
            </a:endParaRPr>
          </a:p>
        </p:txBody>
      </p:sp>
      <p:sp>
        <p:nvSpPr>
          <p:cNvPr id="14340" name="CaixaDeTexto 5"/>
          <p:cNvSpPr txBox="1">
            <a:spLocks noChangeArrowheads="1"/>
          </p:cNvSpPr>
          <p:nvPr/>
        </p:nvSpPr>
        <p:spPr bwMode="auto">
          <a:xfrm>
            <a:off x="936625" y="2628900"/>
            <a:ext cx="13896975" cy="5994400"/>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 3º </a:t>
            </a:r>
            <a:r>
              <a:rPr lang="pt-BR" altLang="pt-BR" sz="2400" b="1">
                <a:solidFill>
                  <a:srgbClr val="FF0000"/>
                </a:solidFill>
                <a:latin typeface="Arial" charset="0"/>
              </a:rPr>
              <a:t>Os serviços de hemoterapia promoverão a melhoria da atenção e acolhimento aos candidatos à doação, realizando a triagem clínica com vistas à segurança do receptor, porém com </a:t>
            </a:r>
            <a:r>
              <a:rPr lang="pt-BR" altLang="pt-BR" sz="2400" b="1">
                <a:solidFill>
                  <a:srgbClr val="008000"/>
                </a:solidFill>
                <a:latin typeface="Arial" charset="0"/>
              </a:rPr>
              <a:t>isenção de manifestações de juízo de valor, preconceito e discriminação por orientação sexual, identidade de gênero, hábitos de vida, atividade profissional, condição socioeconômica, cor ou etnia, dentre outras</a:t>
            </a:r>
            <a:r>
              <a:rPr lang="pt-BR" altLang="pt-BR" sz="2400" b="1">
                <a:solidFill>
                  <a:srgbClr val="FF0000"/>
                </a:solidFill>
                <a:latin typeface="Arial" charset="0"/>
              </a:rPr>
              <a:t>, </a:t>
            </a:r>
            <a:r>
              <a:rPr lang="pt-BR" altLang="pt-BR" sz="2400" b="1">
                <a:solidFill>
                  <a:schemeClr val="tx2"/>
                </a:solidFill>
                <a:latin typeface="Arial" charset="0"/>
              </a:rPr>
              <a:t>sem prejuízo à segurança do receptor</a:t>
            </a:r>
            <a:r>
              <a:rPr lang="pt-BR" altLang="pt-BR" sz="2400" b="1">
                <a:solidFill>
                  <a:srgbClr val="FF0000"/>
                </a:solidFill>
                <a:latin typeface="Arial" charset="0"/>
              </a:rPr>
              <a:t>.</a:t>
            </a:r>
            <a:r>
              <a:rPr lang="pt-BR" altLang="pt-BR" sz="2400">
                <a:latin typeface="Arial" charset="0"/>
              </a:rPr>
              <a:t> (Origem: PRT MS/GM 158/2016, Art. 2º, § 3º) </a:t>
            </a:r>
            <a:endParaRPr lang="pt-BR" altLang="pt-BR" sz="2400" b="1">
              <a:latin typeface="Arial" charset="0"/>
            </a:endParaRPr>
          </a:p>
          <a:p>
            <a:pPr eaLnBrk="1" hangingPunct="1"/>
            <a:r>
              <a:rPr lang="pt-BR" altLang="pt-BR" sz="2400" b="1">
                <a:latin typeface="Arial" charset="0"/>
              </a:rPr>
              <a:t>Art. 3º</a:t>
            </a:r>
            <a:r>
              <a:rPr lang="pt-BR" altLang="pt-BR" sz="2400">
                <a:latin typeface="Arial" charset="0"/>
              </a:rPr>
              <a:t> A execução das ações de vigilância sanitária, controle de qualidade e vigilância epidemiológica no território nacional fica a cargo dos órgãos de apoio do SINASAN de que trata o art. 9º da Lei nº 10.205, de 21 de março de 2001, aos quais cabe a definição e estabelecimento da forma de realização dessas ações por meio de regulamentos próprios. (Origem: PRT MS/GM 158/2016, Art. 3º) </a:t>
            </a:r>
            <a:endParaRPr lang="pt-BR" altLang="pt-BR" sz="2400" b="1">
              <a:latin typeface="Arial" charset="0"/>
            </a:endParaRPr>
          </a:p>
          <a:p>
            <a:pPr eaLnBrk="1" hangingPunct="1"/>
            <a:r>
              <a:rPr lang="pt-BR" altLang="pt-BR" sz="2400" b="1">
                <a:latin typeface="Arial" charset="0"/>
              </a:rPr>
              <a:t>Art. 4º</a:t>
            </a:r>
            <a:r>
              <a:rPr lang="pt-BR" altLang="pt-BR" sz="2400">
                <a:latin typeface="Arial" charset="0"/>
              </a:rPr>
              <a:t> Além do cumprimento do regulamento técnico constante deste Anexo, os órgãos e entidades que executem atividades hemoterápicas </a:t>
            </a:r>
            <a:r>
              <a:rPr lang="pt-BR" altLang="pt-BR" sz="2400">
                <a:solidFill>
                  <a:srgbClr val="FF0000"/>
                </a:solidFill>
                <a:latin typeface="Arial" charset="0"/>
              </a:rPr>
              <a:t>observarão ainda, os requisitos sanitários</a:t>
            </a:r>
            <a:r>
              <a:rPr lang="pt-BR" altLang="pt-BR" sz="2400">
                <a:latin typeface="Arial" charset="0"/>
              </a:rPr>
              <a:t> para funcionamento de serviços de hemoterapia definidos pela Agência Nacional de Vigilância Sanitária (ANVISA). (Origem: PRT MS/GM 158/2016, Art. 4º) </a:t>
            </a:r>
            <a:endParaRPr lang="pt-BR" altLang="pt-BR" sz="2400">
              <a:solidFill>
                <a:srgbClr val="7F7F7F"/>
              </a:solidFill>
              <a:latin typeface="Arial" charset="0"/>
            </a:endParaRPr>
          </a:p>
          <a:p>
            <a:pPr eaLnBrk="1" hangingPunct="1"/>
            <a:endParaRPr lang="pt-BR" altLang="pt-BR" sz="2400">
              <a:solidFill>
                <a:srgbClr val="7F7F7F"/>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5363"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a:solidFill>
                <a:srgbClr val="00B050"/>
              </a:solidFill>
              <a:latin typeface="Tahoma" pitchFamily="34" charset="0"/>
              <a:cs typeface="Tahoma" pitchFamily="34" charset="0"/>
            </a:endParaRPr>
          </a:p>
        </p:txBody>
      </p:sp>
      <p:sp>
        <p:nvSpPr>
          <p:cNvPr id="15364" name="CaixaDeTexto 5"/>
          <p:cNvSpPr txBox="1">
            <a:spLocks noChangeArrowheads="1"/>
          </p:cNvSpPr>
          <p:nvPr/>
        </p:nvSpPr>
        <p:spPr bwMode="auto">
          <a:xfrm>
            <a:off x="936625" y="2268538"/>
            <a:ext cx="14617700" cy="7412037"/>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XXX - </a:t>
            </a:r>
            <a:r>
              <a:rPr lang="pt-BR" altLang="pt-BR" sz="2800">
                <a:solidFill>
                  <a:srgbClr val="FF0000"/>
                </a:solidFill>
                <a:latin typeface="Arial" charset="0"/>
              </a:rPr>
              <a:t>rastreabilidade:</a:t>
            </a:r>
            <a:r>
              <a:rPr lang="pt-BR" altLang="pt-BR" sz="2800">
                <a:latin typeface="Arial" charset="0"/>
              </a:rPr>
              <a:t> habilidade de seguir a história, aplicação ou localização de um produto ou serviço por meio da identificação de registros; (Origem: PRT MS/GM 158/2016, Art. 5º, XXXI) </a:t>
            </a:r>
            <a:endParaRPr lang="pt-BR" altLang="pt-BR" sz="2800" b="1">
              <a:latin typeface="Arial" charset="0"/>
            </a:endParaRPr>
          </a:p>
          <a:p>
            <a:pPr eaLnBrk="1" hangingPunct="1"/>
            <a:r>
              <a:rPr lang="pt-BR" altLang="pt-BR" sz="2800" b="1">
                <a:latin typeface="Arial" charset="0"/>
              </a:rPr>
              <a:t>XXXI - </a:t>
            </a:r>
            <a:r>
              <a:rPr lang="pt-BR" altLang="pt-BR" sz="2800">
                <a:solidFill>
                  <a:srgbClr val="FF0000"/>
                </a:solidFill>
                <a:latin typeface="Arial" charset="0"/>
              </a:rPr>
              <a:t>registros obrigatórios</a:t>
            </a:r>
            <a:r>
              <a:rPr lang="pt-BR" altLang="pt-BR" sz="2800">
                <a:latin typeface="Arial" charset="0"/>
              </a:rPr>
              <a:t>: registros relacionados diretamente com o cadastro e triagem de doadores de sangue, procedimentos de coleta, preparo e modificação dos componentes sanguíneos, exames de qualificação do sangue do doador e dos procedimentos pré-transfusionais, da transfusão e das complicações relacionadas a transfusões, permitindo, desta forma, a completa rastreabilidade do processo; (Origem: PRT MS/GM 158/2016, Art. 5º, XXXII) </a:t>
            </a:r>
          </a:p>
          <a:p>
            <a:pPr eaLnBrk="1" hangingPunct="1"/>
            <a:r>
              <a:rPr lang="pt-BR" altLang="pt-BR" sz="2800" b="1">
                <a:latin typeface="Arial" charset="0"/>
              </a:rPr>
              <a:t>XXXIII - </a:t>
            </a:r>
            <a:r>
              <a:rPr lang="pt-BR" altLang="pt-BR" sz="2800">
                <a:solidFill>
                  <a:srgbClr val="FF0000"/>
                </a:solidFill>
                <a:latin typeface="Arial" charset="0"/>
              </a:rPr>
              <a:t>retrovigilância:</a:t>
            </a:r>
            <a:r>
              <a:rPr lang="pt-BR" altLang="pt-BR" sz="2800">
                <a:latin typeface="Arial" charset="0"/>
              </a:rPr>
              <a:t> parte da hemovigilância que trata da investigação retrospectiva relacionada à rastreabilidade das bolsas de doações anteriores de um doador que apresentou viragem de um marcador (soroconversão) ou relacionada a um receptor de sangue que veio a apresentar marcador positivo para uma doença transmissível, termo também aplicável em casos de detecção de positividade em análises microbiológicas de componentes sanguíneos e investigação de quadros infecciosos bacterianos em receptores, sem manifestação imediata, mas potencialmente imputados à transfusão; (Origem: PRT MS/GM 158/2016, Art. 5º, XXXIV)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6387"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a:solidFill>
                <a:srgbClr val="00B050"/>
              </a:solidFill>
              <a:latin typeface="Tahoma" pitchFamily="34" charset="0"/>
              <a:cs typeface="Tahoma" pitchFamily="34" charset="0"/>
            </a:endParaRPr>
          </a:p>
        </p:txBody>
      </p:sp>
      <p:sp>
        <p:nvSpPr>
          <p:cNvPr id="16388" name="CaixaDeTexto 5"/>
          <p:cNvSpPr txBox="1">
            <a:spLocks noChangeArrowheads="1"/>
          </p:cNvSpPr>
          <p:nvPr/>
        </p:nvSpPr>
        <p:spPr bwMode="auto">
          <a:xfrm>
            <a:off x="936625" y="1836738"/>
            <a:ext cx="14976475" cy="8185150"/>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Seção I </a:t>
            </a:r>
            <a:r>
              <a:rPr lang="pt-BR" altLang="pt-BR" sz="2400">
                <a:latin typeface="Arial" charset="0"/>
              </a:rPr>
              <a:t/>
            </a:r>
            <a:br>
              <a:rPr lang="pt-BR" altLang="pt-BR" sz="2400">
                <a:latin typeface="Arial" charset="0"/>
              </a:rPr>
            </a:br>
            <a:r>
              <a:rPr lang="pt-BR" altLang="pt-BR" sz="2400">
                <a:latin typeface="Arial" charset="0"/>
              </a:rPr>
              <a:t>Dos Princípios Gerais </a:t>
            </a:r>
            <a:br>
              <a:rPr lang="pt-BR" altLang="pt-BR" sz="2400">
                <a:latin typeface="Arial" charset="0"/>
              </a:rPr>
            </a:br>
            <a:r>
              <a:rPr lang="pt-BR" altLang="pt-BR" sz="2400">
                <a:latin typeface="Arial" charset="0"/>
              </a:rPr>
              <a:t>(Origem: PRT MS/GM 158/2016, TÍTULO II, CAPÍTULO I, Seção I) </a:t>
            </a:r>
            <a:endParaRPr lang="pt-BR" altLang="pt-BR" sz="2400" b="1">
              <a:latin typeface="Arial" charset="0"/>
            </a:endParaRPr>
          </a:p>
          <a:p>
            <a:pPr eaLnBrk="1" hangingPunct="1"/>
            <a:r>
              <a:rPr lang="pt-BR" altLang="pt-BR" sz="2400" b="1">
                <a:latin typeface="Arial" charset="0"/>
              </a:rPr>
              <a:t>Art. 6º</a:t>
            </a:r>
            <a:r>
              <a:rPr lang="pt-BR" altLang="pt-BR" sz="2400">
                <a:latin typeface="Arial" charset="0"/>
              </a:rPr>
              <a:t> </a:t>
            </a:r>
            <a:r>
              <a:rPr lang="pt-BR" altLang="pt-BR" sz="2400">
                <a:solidFill>
                  <a:srgbClr val="FF0000"/>
                </a:solidFill>
                <a:latin typeface="Arial" charset="0"/>
              </a:rPr>
              <a:t>A transfusão de sangue</a:t>
            </a:r>
            <a:r>
              <a:rPr lang="pt-BR" altLang="pt-BR" sz="2400">
                <a:latin typeface="Arial" charset="0"/>
              </a:rPr>
              <a:t> e seus componentes deve ser </a:t>
            </a:r>
            <a:r>
              <a:rPr lang="pt-BR" altLang="pt-BR" sz="2400">
                <a:solidFill>
                  <a:srgbClr val="FF0000"/>
                </a:solidFill>
                <a:latin typeface="Arial" charset="0"/>
              </a:rPr>
              <a:t>utilizada criteriosamente</a:t>
            </a:r>
            <a:r>
              <a:rPr lang="pt-BR" altLang="pt-BR" sz="2400">
                <a:latin typeface="Arial" charset="0"/>
              </a:rPr>
              <a:t> na medicina, uma vez que toda transfusão traz em si </a:t>
            </a:r>
            <a:r>
              <a:rPr lang="pt-BR" altLang="pt-BR" sz="2400">
                <a:solidFill>
                  <a:srgbClr val="FF0000"/>
                </a:solidFill>
                <a:latin typeface="Arial" charset="0"/>
              </a:rPr>
              <a:t>um risco ao receptor</a:t>
            </a:r>
            <a:r>
              <a:rPr lang="pt-BR" altLang="pt-BR" sz="2400">
                <a:latin typeface="Arial" charset="0"/>
              </a:rPr>
              <a:t>, seja imediato ou tardio, devendo ser indicada de forma criteriosa. (Origem: PRT MS/GM 158/2016, Art. 6º) </a:t>
            </a:r>
            <a:endParaRPr lang="pt-BR" altLang="pt-BR" sz="2400" b="1">
              <a:latin typeface="Arial" charset="0"/>
            </a:endParaRPr>
          </a:p>
          <a:p>
            <a:pPr eaLnBrk="1" hangingPunct="1"/>
            <a:r>
              <a:rPr lang="pt-BR" altLang="pt-BR" sz="2400" b="1">
                <a:latin typeface="Arial" charset="0"/>
              </a:rPr>
              <a:t>Parágrafo Único. </a:t>
            </a:r>
            <a:r>
              <a:rPr lang="pt-BR" altLang="pt-BR" sz="2400">
                <a:solidFill>
                  <a:srgbClr val="FF0000"/>
                </a:solidFill>
                <a:latin typeface="Arial" charset="0"/>
              </a:rPr>
              <a:t>A indicação de transfusão de sangue poderá ser objeto de análise e aprovação pela equipe médica do serviço de hemoterapia</a:t>
            </a:r>
            <a:r>
              <a:rPr lang="pt-BR" altLang="pt-BR" sz="2400">
                <a:latin typeface="Arial" charset="0"/>
              </a:rPr>
              <a:t>. (Origem: PRT MS/GM 158/2016, Art. 6º, Parágrafo Único) </a:t>
            </a:r>
            <a:endParaRPr lang="pt-BR" altLang="pt-BR" sz="2400" b="1">
              <a:latin typeface="Arial" charset="0"/>
            </a:endParaRPr>
          </a:p>
          <a:p>
            <a:pPr eaLnBrk="1" hangingPunct="1"/>
            <a:r>
              <a:rPr lang="pt-BR" altLang="pt-BR" sz="2400" b="1">
                <a:latin typeface="Arial" charset="0"/>
              </a:rPr>
              <a:t>Art. 7º</a:t>
            </a:r>
            <a:r>
              <a:rPr lang="pt-BR" altLang="pt-BR" sz="2400">
                <a:latin typeface="Arial" charset="0"/>
              </a:rPr>
              <a:t> </a:t>
            </a:r>
            <a:r>
              <a:rPr lang="pt-BR" altLang="pt-BR" sz="2400">
                <a:solidFill>
                  <a:srgbClr val="FF0000"/>
                </a:solidFill>
                <a:latin typeface="Arial" charset="0"/>
              </a:rPr>
              <a:t>Nas cirurgias eletivas deverão ser consideradas ações que reduzam o consumo de componentes sanguíneos alogênicos, como métodos que diminuam o sangramento no intraoperatório ou a realização de transfusão autóloga</a:t>
            </a:r>
            <a:r>
              <a:rPr lang="pt-BR" altLang="pt-BR" sz="2400">
                <a:latin typeface="Arial" charset="0"/>
              </a:rPr>
              <a:t>. (Origem: PRT MS/GM 158/2016, Art. 7º) </a:t>
            </a:r>
            <a:endParaRPr lang="pt-BR" altLang="pt-BR" sz="2400" b="1">
              <a:latin typeface="Arial" charset="0"/>
            </a:endParaRPr>
          </a:p>
          <a:p>
            <a:pPr eaLnBrk="1" hangingPunct="1"/>
            <a:r>
              <a:rPr lang="pt-BR" altLang="pt-BR" sz="2400" b="1">
                <a:latin typeface="Arial" charset="0"/>
              </a:rPr>
              <a:t>Art. 8º</a:t>
            </a:r>
            <a:r>
              <a:rPr lang="pt-BR" altLang="pt-BR" sz="2400">
                <a:latin typeface="Arial" charset="0"/>
              </a:rPr>
              <a:t> A responsabilidade técnica pelo serviço de hemoterapia ficará a cargo de um médico especialista em hemoterapia e/ou hematologia ou qualificado por órgão competente devidamente reconhecido para este fim pelo Coordenador do Sistema Estadual de Sangue, Componentes e Derivados. (Origem: PRT MS/GM 158/2016, Art. 8º) </a:t>
            </a:r>
            <a:endParaRPr lang="pt-BR" altLang="pt-BR" sz="2400" b="1">
              <a:latin typeface="Arial" charset="0"/>
            </a:endParaRPr>
          </a:p>
          <a:p>
            <a:pPr eaLnBrk="1" hangingPunct="1"/>
            <a:r>
              <a:rPr lang="pt-BR" altLang="pt-BR" sz="2400" b="1">
                <a:latin typeface="Arial" charset="0"/>
              </a:rPr>
              <a:t>Parágrafo Único. </a:t>
            </a:r>
            <a:r>
              <a:rPr lang="pt-BR" altLang="pt-BR" sz="2400">
                <a:latin typeface="Arial" charset="0"/>
              </a:rPr>
              <a:t>Cabe ao médico responsável técnico a responsabilidade final por todas as atividades médicas e técnicas que incluam o cumprimento das normas técnicas e a determinação da adequação das indicações da transfusão de sangue e de componentes. (Origem: PRT MS/GM 158/2016, Art. 8º, Parágrafo Único) </a:t>
            </a:r>
            <a:endParaRPr lang="pt-BR" altLang="pt-BR" sz="2400" b="1">
              <a:latin typeface="Arial" charset="0"/>
            </a:endParaRPr>
          </a:p>
          <a:p>
            <a:pPr eaLnBrk="1" hangingPunct="1"/>
            <a:r>
              <a:rPr lang="pt-BR" altLang="pt-BR" sz="2400" b="1">
                <a:latin typeface="Arial" charset="0"/>
              </a:rPr>
              <a:t>Art. 9º</a:t>
            </a:r>
            <a:r>
              <a:rPr lang="pt-BR" altLang="pt-BR" sz="2400">
                <a:latin typeface="Arial" charset="0"/>
              </a:rPr>
              <a:t> As atividades técnicas realizadas no serviço de hemoterapia que não estejam especificamente consideradas por este Anexo serão aprovadas pelo responsável técnico da instituição de assistência à saúde. (Origem: PRT MS/GM 158/2016, Art. 9º) </a:t>
            </a:r>
            <a:endParaRPr lang="pt-BR" altLang="pt-BR" sz="2400" b="1">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7411"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a:solidFill>
                <a:srgbClr val="00B050"/>
              </a:solidFill>
              <a:latin typeface="Tahoma" pitchFamily="34" charset="0"/>
              <a:cs typeface="Tahoma" pitchFamily="34" charset="0"/>
            </a:endParaRPr>
          </a:p>
        </p:txBody>
      </p:sp>
      <p:sp>
        <p:nvSpPr>
          <p:cNvPr id="17412" name="CaixaDeTexto 5"/>
          <p:cNvSpPr txBox="1">
            <a:spLocks noChangeArrowheads="1"/>
          </p:cNvSpPr>
          <p:nvPr/>
        </p:nvSpPr>
        <p:spPr bwMode="auto">
          <a:xfrm>
            <a:off x="936625" y="2268538"/>
            <a:ext cx="14689138" cy="7516812"/>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Art. 10.</a:t>
            </a:r>
            <a:r>
              <a:rPr lang="pt-BR" altLang="pt-BR" sz="2400">
                <a:latin typeface="Arial" charset="0"/>
              </a:rPr>
              <a:t> Nos serviços de hemoterapia de maior complexidade, como o Hemocentro Coordenador, a responsabilidade administrativa será de profissional qualificado. (Origem: PRT MS/GM 158/2016, Art. 10) </a:t>
            </a:r>
            <a:r>
              <a:rPr lang="pt-BR" altLang="pt-BR" sz="2400">
                <a:solidFill>
                  <a:srgbClr val="7F7F7F"/>
                </a:solidFill>
                <a:latin typeface="Arial" charset="0"/>
              </a:rPr>
              <a:t> </a:t>
            </a:r>
          </a:p>
          <a:p>
            <a:pPr eaLnBrk="1" hangingPunct="1"/>
            <a:r>
              <a:rPr lang="pt-BR" altLang="pt-BR" sz="2400" b="1">
                <a:latin typeface="Arial" charset="0"/>
              </a:rPr>
              <a:t>Parágrafo Único. </a:t>
            </a:r>
            <a:r>
              <a:rPr lang="pt-BR" altLang="pt-BR" sz="2400">
                <a:latin typeface="Arial" charset="0"/>
              </a:rPr>
              <a:t>O profissional qualificado de que trata o "caput" possuirá, preferencialmente, formação de nível superior em qualquer área de conhecimento e com experiência em administração ou gestão de serviços de saúde. (Origem: PRT MS/GM 158/2016, Art. 10, Parágrafo Único) </a:t>
            </a:r>
            <a:endParaRPr lang="pt-BR" altLang="pt-BR" sz="2400" b="1">
              <a:latin typeface="Arial" charset="0"/>
            </a:endParaRPr>
          </a:p>
          <a:p>
            <a:pPr eaLnBrk="1" hangingPunct="1"/>
            <a:r>
              <a:rPr lang="pt-BR" altLang="pt-BR" sz="2400" b="1">
                <a:latin typeface="Arial" charset="0"/>
              </a:rPr>
              <a:t>Art. 11.</a:t>
            </a:r>
            <a:r>
              <a:rPr lang="pt-BR" altLang="pt-BR" sz="2400">
                <a:latin typeface="Arial" charset="0"/>
              </a:rPr>
              <a:t> As instituições de assistência à saúde que realizem intervenções cirúrgicas de grande porte, atendimentos de urgência e emergência ou que efetuem mais de 60 (sessenta) transfusões por mês devem contar com, pelo menos, uma Agência Transfusional (AT). (Origem: PRT MS/GM 158/2016, Art. 11) </a:t>
            </a:r>
            <a:endParaRPr lang="pt-BR" altLang="pt-BR" sz="2400" b="1">
              <a:latin typeface="Arial" charset="0"/>
            </a:endParaRPr>
          </a:p>
          <a:p>
            <a:pPr eaLnBrk="1" hangingPunct="1"/>
            <a:r>
              <a:rPr lang="pt-BR" altLang="pt-BR" sz="2400" b="1">
                <a:latin typeface="Arial" charset="0"/>
              </a:rPr>
              <a:t>§ 1º </a:t>
            </a:r>
            <a:r>
              <a:rPr lang="pt-BR" altLang="pt-BR" sz="2400">
                <a:latin typeface="Arial" charset="0"/>
              </a:rPr>
              <a:t>As instituições de assistência à saúde que não se enquadrem nos critérios estabelecidos no "caput", mas cujo tempo de viabilização do procedimento transfusional, a exemplo do tempo entre coleta de amostra, preparo e instalação do componente sanguíneo, comprometer a assistência ao paciente, deverão buscar alternativas para minimizar esse risco e garantir o suporte hemoterápico necessário. (Origem: PRT MS/GM 158/2016, Art. 11, § 1º) </a:t>
            </a:r>
            <a:endParaRPr lang="pt-BR" altLang="pt-BR" sz="2400" b="1">
              <a:latin typeface="Arial" charset="0"/>
            </a:endParaRPr>
          </a:p>
          <a:p>
            <a:pPr eaLnBrk="1" hangingPunct="1"/>
            <a:r>
              <a:rPr lang="pt-BR" altLang="pt-BR" sz="2400" b="1">
                <a:latin typeface="Arial" charset="0"/>
              </a:rPr>
              <a:t>§ 2º </a:t>
            </a:r>
            <a:r>
              <a:rPr lang="pt-BR" altLang="pt-BR" sz="2400">
                <a:latin typeface="Arial" charset="0"/>
              </a:rPr>
              <a:t>A mesma conduta de que trata o § 1º deverá ser tomada em unidades de assistência à saúde que realizam procedimentos obstétricos. (Origem: PRT MS/GM 158/2016, Art. 11,</a:t>
            </a:r>
            <a:r>
              <a:rPr lang="pt-BR" altLang="pt-BR" sz="2800">
                <a:latin typeface="Arial" charset="0"/>
              </a:rPr>
              <a:t> § 2º) </a:t>
            </a:r>
            <a:endParaRPr lang="pt-BR" altLang="pt-BR" sz="2800" b="1">
              <a:latin typeface="Arial" charset="0"/>
            </a:endParaRPr>
          </a:p>
          <a:p>
            <a:pPr eaLnBrk="1" hangingPunct="1"/>
            <a:r>
              <a:rPr lang="pt-BR" altLang="pt-BR" sz="2400" b="1">
                <a:latin typeface="Arial" charset="0"/>
              </a:rPr>
              <a:t>§ 3º </a:t>
            </a:r>
            <a:r>
              <a:rPr lang="pt-BR" altLang="pt-BR" sz="2400">
                <a:latin typeface="Arial" charset="0"/>
              </a:rPr>
              <a:t>Toda instituição de assistência à saúde que possa, potencialmente, utilizar sangue e componentes sanguíneos terá convênio, contrato ou termo de compromisso formalizado com um serviço de hemoterapia de referência para assistência hemoterápica, conforme descrito no art. 272, sem prejuízo de outras normas aplicáveis. (Origem: PRT MS/GM 158/2016, Art. 11, § 3º) </a:t>
            </a:r>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8435"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p>
        </p:txBody>
      </p:sp>
      <p:sp>
        <p:nvSpPr>
          <p:cNvPr id="18436" name="CaixaDeTexto 5"/>
          <p:cNvSpPr txBox="1">
            <a:spLocks noChangeArrowheads="1"/>
          </p:cNvSpPr>
          <p:nvPr/>
        </p:nvSpPr>
        <p:spPr bwMode="auto">
          <a:xfrm>
            <a:off x="936625" y="1981200"/>
            <a:ext cx="13896975" cy="7089775"/>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Art. 12.</a:t>
            </a:r>
            <a:r>
              <a:rPr lang="pt-BR" altLang="pt-BR" sz="2400">
                <a:latin typeface="Arial" charset="0"/>
              </a:rPr>
              <a:t> Toda instituição de assistência à saúde que realiza transfusão de sangue e componentes sanguíneos comporá ou fará parte de um Comitê Transfusional. (Origem: PRT MS/GM 158/2016, Art. 12) </a:t>
            </a:r>
            <a:endParaRPr lang="pt-BR" altLang="pt-BR" sz="2400" b="1">
              <a:latin typeface="Arial" charset="0"/>
            </a:endParaRPr>
          </a:p>
          <a:p>
            <a:pPr eaLnBrk="1" hangingPunct="1"/>
            <a:r>
              <a:rPr lang="pt-BR" altLang="pt-BR" sz="2400" b="1">
                <a:latin typeface="Arial" charset="0"/>
              </a:rPr>
              <a:t>§ 1º </a:t>
            </a:r>
            <a:r>
              <a:rPr lang="pt-BR" altLang="pt-BR" sz="2400">
                <a:latin typeface="Arial" charset="0"/>
              </a:rPr>
              <a:t>É competência do Comitê Transfusional o monitoramento da prática hemoterápica na instituição de assistência à saúde visando o uso racional do sangue, a atividade educacional continuada em hemoterapia, a hemovigilância e a elaboração de protocolos de atendimento da rotina hemoterápica. (Origem: PRT MS/GM 158/2016, Art. 12, § 1º) </a:t>
            </a:r>
            <a:endParaRPr lang="pt-BR" altLang="pt-BR" sz="2400" b="1">
              <a:latin typeface="Arial" charset="0"/>
            </a:endParaRPr>
          </a:p>
          <a:p>
            <a:pPr eaLnBrk="1" hangingPunct="1"/>
            <a:r>
              <a:rPr lang="pt-BR" altLang="pt-BR" sz="2400" b="1">
                <a:latin typeface="Arial" charset="0"/>
              </a:rPr>
              <a:t>§ 2º </a:t>
            </a:r>
            <a:r>
              <a:rPr lang="pt-BR" altLang="pt-BR" sz="2400">
                <a:latin typeface="Arial" charset="0"/>
              </a:rPr>
              <a:t>Os serviços de hemoterapia e as instituições de assistência à saúde que possuam Agências Transfusionais constituirão seus próprios Comitês Transfusionais. (Origem: PRT MS/GM 158/2016, Art. 12, § 2º) </a:t>
            </a:r>
            <a:endParaRPr lang="pt-BR" altLang="pt-BR" sz="2400" b="1">
              <a:latin typeface="Arial" charset="0"/>
            </a:endParaRPr>
          </a:p>
          <a:p>
            <a:pPr eaLnBrk="1" hangingPunct="1"/>
            <a:r>
              <a:rPr lang="pt-BR" altLang="pt-BR" sz="2400" b="1">
                <a:latin typeface="Arial" charset="0"/>
              </a:rPr>
              <a:t>§ 3º </a:t>
            </a:r>
            <a:r>
              <a:rPr lang="pt-BR" altLang="pt-BR" sz="2400">
                <a:latin typeface="Arial" charset="0"/>
              </a:rPr>
              <a:t>A constituição do Comitê Transfusional será compatível e adequar-se-á às necessidades e complexidades de cada serviço de hemoterapia. (Origem: PRT MS/GM 158/2016, Art. 12, § 3º) </a:t>
            </a:r>
            <a:endParaRPr lang="pt-BR" altLang="pt-BR" sz="2400" b="1">
              <a:latin typeface="Arial" charset="0"/>
            </a:endParaRPr>
          </a:p>
          <a:p>
            <a:pPr eaLnBrk="1" hangingPunct="1"/>
            <a:r>
              <a:rPr lang="pt-BR" altLang="pt-BR" sz="2400" b="1">
                <a:latin typeface="Arial" charset="0"/>
              </a:rPr>
              <a:t>§ 4º </a:t>
            </a:r>
            <a:r>
              <a:rPr lang="pt-BR" altLang="pt-BR" sz="2400">
                <a:latin typeface="Arial" charset="0"/>
              </a:rPr>
              <a:t>As instituições de assistência à saúde que não possuam Agência Transfusional participarão das atividades do Comitê Transfusional do serviço de hemoterapia que as assiste ou constituirão Comitê Transfusional próprio. (Origem: PRT MS/GM 158/2016, Art. 12, § 4º) </a:t>
            </a:r>
            <a:endParaRPr lang="pt-BR" altLang="pt-BR" sz="2400" b="1">
              <a:latin typeface="Arial" charset="0"/>
            </a:endParaRPr>
          </a:p>
          <a:p>
            <a:pPr eaLnBrk="1" hangingPunct="1"/>
            <a:r>
              <a:rPr lang="pt-BR" altLang="pt-BR" sz="2400" b="1">
                <a:latin typeface="Arial" charset="0"/>
              </a:rPr>
              <a:t>Art. 13.</a:t>
            </a:r>
            <a:r>
              <a:rPr lang="pt-BR" altLang="pt-BR" sz="2400">
                <a:latin typeface="Arial" charset="0"/>
              </a:rPr>
              <a:t> O serviço de hemoterapia colaborará com as atividades dos Comitês Transfusionais das instituições de assistência à saúde para as quais forneça componentes sanguíneos para atividade transfusional, de elaboração e implementação de protocolos para controlar as indicações, o uso e o descarte dos componentes sanguíneos, quando solicitado. (Origem: PRT MS/GM 158/2016, Art. 13) </a:t>
            </a:r>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9459" name="CaixaDeTexto 4"/>
          <p:cNvSpPr txBox="1">
            <a:spLocks noChangeArrowheads="1"/>
          </p:cNvSpPr>
          <p:nvPr/>
        </p:nvSpPr>
        <p:spPr bwMode="auto">
          <a:xfrm>
            <a:off x="936625" y="323850"/>
            <a:ext cx="11376025" cy="1265238"/>
          </a:xfrm>
          <a:prstGeom prst="rect">
            <a:avLst/>
          </a:prstGeom>
          <a:noFill/>
          <a:ln w="9525">
            <a:noFill/>
            <a:miter lim="800000"/>
            <a:headEnd/>
            <a:tailEnd/>
          </a:ln>
        </p:spPr>
        <p:txBody>
          <a:bodyPr lIns="151004" tIns="75502" rIns="151004" bIns="75502">
            <a:spAutoFit/>
          </a:bodyPr>
          <a:lstStyle/>
          <a:p>
            <a:pPr eaLnBrk="1" hangingPunct="1"/>
            <a:endParaRPr lang="pt-BR" altLang="pt-BR" sz="2000" b="1">
              <a:solidFill>
                <a:srgbClr val="00B050"/>
              </a:solidFill>
              <a:latin typeface="Tahoma" pitchFamily="34" charset="0"/>
              <a:cs typeface="Tahoma" pitchFamily="34" charset="0"/>
            </a:endParaRPr>
          </a:p>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19460" name="CaixaDeTexto 5"/>
          <p:cNvSpPr txBox="1">
            <a:spLocks noChangeArrowheads="1"/>
          </p:cNvSpPr>
          <p:nvPr/>
        </p:nvSpPr>
        <p:spPr bwMode="auto">
          <a:xfrm>
            <a:off x="936625" y="3205163"/>
            <a:ext cx="13896975" cy="6130925"/>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Art. 23.</a:t>
            </a:r>
            <a:r>
              <a:rPr lang="pt-BR" altLang="pt-BR" sz="2800">
                <a:latin typeface="Arial" charset="0"/>
              </a:rPr>
              <a:t> Os </a:t>
            </a:r>
            <a:r>
              <a:rPr lang="pt-BR" altLang="pt-BR" sz="2800">
                <a:solidFill>
                  <a:srgbClr val="FF0000"/>
                </a:solidFill>
                <a:latin typeface="Arial" charset="0"/>
              </a:rPr>
              <a:t>registros obrigatórios</a:t>
            </a:r>
            <a:r>
              <a:rPr lang="pt-BR" altLang="pt-BR" sz="2800">
                <a:latin typeface="Arial" charset="0"/>
              </a:rPr>
              <a:t> definidos por este Anexo </a:t>
            </a:r>
            <a:r>
              <a:rPr lang="pt-BR" altLang="pt-BR" sz="2800">
                <a:solidFill>
                  <a:srgbClr val="FF0000"/>
                </a:solidFill>
                <a:latin typeface="Arial" charset="0"/>
              </a:rPr>
              <a:t>serão guardados</a:t>
            </a:r>
            <a:r>
              <a:rPr lang="pt-BR" altLang="pt-BR" sz="2800">
                <a:latin typeface="Arial" charset="0"/>
              </a:rPr>
              <a:t> pela instituição de saúde </a:t>
            </a:r>
            <a:r>
              <a:rPr lang="pt-BR" altLang="pt-BR" sz="2800">
                <a:solidFill>
                  <a:srgbClr val="FF0000"/>
                </a:solidFill>
                <a:latin typeface="Arial" charset="0"/>
              </a:rPr>
              <a:t>por um período mínimo de 20 (vinte) anos</a:t>
            </a:r>
            <a:r>
              <a:rPr lang="pt-BR" altLang="pt-BR" sz="2800">
                <a:latin typeface="Arial" charset="0"/>
              </a:rPr>
              <a:t>. (Origem: PRT MS/GM 158/2016, Art. 23)</a:t>
            </a:r>
            <a:endParaRPr lang="pt-BR" altLang="pt-BR" sz="2800" b="1">
              <a:latin typeface="Arial" charset="0"/>
            </a:endParaRPr>
          </a:p>
          <a:p>
            <a:pPr eaLnBrk="1" hangingPunct="1"/>
            <a:r>
              <a:rPr lang="pt-BR" altLang="pt-BR" sz="2800" b="1">
                <a:latin typeface="Arial" charset="0"/>
              </a:rPr>
              <a:t>Art. 24.</a:t>
            </a:r>
            <a:r>
              <a:rPr lang="pt-BR" altLang="pt-BR" sz="2800">
                <a:latin typeface="Arial" charset="0"/>
              </a:rPr>
              <a:t> Os </a:t>
            </a:r>
            <a:r>
              <a:rPr lang="pt-BR" altLang="pt-BR" sz="2800">
                <a:solidFill>
                  <a:srgbClr val="FF0000"/>
                </a:solidFill>
                <a:latin typeface="Arial" charset="0"/>
              </a:rPr>
              <a:t>registros e documentos</a:t>
            </a:r>
            <a:r>
              <a:rPr lang="pt-BR" altLang="pt-BR" sz="2800">
                <a:latin typeface="Arial" charset="0"/>
              </a:rPr>
              <a:t> referentes às atividades desenvolvidas pelo serviço de hemoterapia </a:t>
            </a:r>
            <a:r>
              <a:rPr lang="pt-BR" altLang="pt-BR" sz="2800">
                <a:solidFill>
                  <a:srgbClr val="FF0000"/>
                </a:solidFill>
                <a:latin typeface="Arial" charset="0"/>
              </a:rPr>
              <a:t>deverão possibilitar a identificação do técnico responsável pela execução da atividade</a:t>
            </a:r>
            <a:r>
              <a:rPr lang="pt-BR" altLang="pt-BR" sz="2800">
                <a:latin typeface="Arial" charset="0"/>
              </a:rPr>
              <a:t>. (Origem: PRT MS/GM 158/2016, Art. 24) </a:t>
            </a:r>
            <a:endParaRPr lang="pt-BR" altLang="pt-BR" sz="2800" b="1">
              <a:latin typeface="Arial" charset="0"/>
            </a:endParaRPr>
          </a:p>
          <a:p>
            <a:pPr eaLnBrk="1" hangingPunct="1"/>
            <a:r>
              <a:rPr lang="pt-BR" altLang="pt-BR" sz="2800" b="1">
                <a:latin typeface="Arial" charset="0"/>
              </a:rPr>
              <a:t>Art. 25.</a:t>
            </a:r>
            <a:r>
              <a:rPr lang="pt-BR" altLang="pt-BR" sz="2800">
                <a:latin typeface="Arial" charset="0"/>
              </a:rPr>
              <a:t> </a:t>
            </a:r>
            <a:r>
              <a:rPr lang="pt-BR" altLang="pt-BR" sz="2800">
                <a:solidFill>
                  <a:srgbClr val="FF0000"/>
                </a:solidFill>
                <a:latin typeface="Arial" charset="0"/>
              </a:rPr>
              <a:t>O serviço de hemoterapia informará à autoridade sanitária competente, obrigatoriamente, qualquer ocorrência de investigação decorrente de casos de soroconversão.</a:t>
            </a:r>
            <a:r>
              <a:rPr lang="pt-BR" altLang="pt-BR" sz="2800">
                <a:latin typeface="Arial" charset="0"/>
              </a:rPr>
              <a:t> (Origem: PRT MS/GM 158/2016, Art. 25) </a:t>
            </a:r>
            <a:endParaRPr lang="pt-BR" altLang="pt-BR" sz="2800" b="1">
              <a:latin typeface="Arial" charset="0"/>
            </a:endParaRPr>
          </a:p>
          <a:p>
            <a:pPr eaLnBrk="1" hangingPunct="1"/>
            <a:r>
              <a:rPr lang="pt-BR" altLang="pt-BR" sz="2800" b="1">
                <a:latin typeface="Arial" charset="0"/>
              </a:rPr>
              <a:t>Art. 26.</a:t>
            </a:r>
            <a:r>
              <a:rPr lang="pt-BR" altLang="pt-BR" sz="2800">
                <a:latin typeface="Arial" charset="0"/>
              </a:rPr>
              <a:t> Os dados de produção dos serviços de hemoterapia referentes às atividades hemoterápicas serão disponibilizados nos respectivos serviços de hemoterapia e ao Ministério da Saúde, aos órgãos de controle e aos órgãos e entidades públicas de vigilância sanitária, na forma definida por esses órgãos e entidades. (Origem: PRT MS/GM 158/2016, Art. 26)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0483" name="CaixaDeTexto 4"/>
          <p:cNvSpPr txBox="1">
            <a:spLocks noChangeArrowheads="1"/>
          </p:cNvSpPr>
          <p:nvPr/>
        </p:nvSpPr>
        <p:spPr bwMode="auto">
          <a:xfrm>
            <a:off x="936625" y="323850"/>
            <a:ext cx="11376025" cy="1265238"/>
          </a:xfrm>
          <a:prstGeom prst="rect">
            <a:avLst/>
          </a:prstGeom>
          <a:noFill/>
          <a:ln w="9525">
            <a:noFill/>
            <a:miter lim="800000"/>
            <a:headEnd/>
            <a:tailEnd/>
          </a:ln>
        </p:spPr>
        <p:txBody>
          <a:bodyPr lIns="151004" tIns="75502" rIns="151004" bIns="75502">
            <a:spAutoFit/>
          </a:bodyPr>
          <a:lstStyle/>
          <a:p>
            <a:pPr eaLnBrk="1" hangingPunct="1"/>
            <a:endParaRPr lang="pt-BR" altLang="pt-BR" sz="2000" b="1">
              <a:solidFill>
                <a:srgbClr val="00B050"/>
              </a:solidFill>
              <a:latin typeface="Tahoma" pitchFamily="34" charset="0"/>
              <a:cs typeface="Tahoma" pitchFamily="34" charset="0"/>
            </a:endParaRPr>
          </a:p>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0484" name="CaixaDeTexto 5"/>
          <p:cNvSpPr txBox="1">
            <a:spLocks noChangeArrowheads="1"/>
          </p:cNvSpPr>
          <p:nvPr/>
        </p:nvSpPr>
        <p:spPr bwMode="auto">
          <a:xfrm>
            <a:off x="936625" y="1908175"/>
            <a:ext cx="14617700" cy="8266113"/>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Seção X </a:t>
            </a:r>
            <a:r>
              <a:rPr lang="pt-BR" altLang="pt-BR" sz="2800">
                <a:latin typeface="Arial" charset="0"/>
              </a:rPr>
              <a:t/>
            </a:r>
            <a:br>
              <a:rPr lang="pt-BR" altLang="pt-BR" sz="2800">
                <a:latin typeface="Arial" charset="0"/>
              </a:rPr>
            </a:br>
            <a:r>
              <a:rPr lang="pt-BR" altLang="pt-BR" sz="2800">
                <a:latin typeface="Arial" charset="0"/>
              </a:rPr>
              <a:t>Da Transfusão Sanguínea </a:t>
            </a:r>
            <a:br>
              <a:rPr lang="pt-BR" altLang="pt-BR" sz="2800">
                <a:latin typeface="Arial" charset="0"/>
              </a:rPr>
            </a:br>
            <a:r>
              <a:rPr lang="pt-BR" altLang="pt-BR" sz="2800">
                <a:latin typeface="Arial" charset="0"/>
              </a:rPr>
              <a:t>(Origem: PRT MS/GM 158/2016, TÍTULO II, CAPÍTULO I, Seção X) </a:t>
            </a:r>
            <a:endParaRPr lang="pt-BR" altLang="pt-BR" sz="2800" b="1">
              <a:latin typeface="Arial" charset="0"/>
            </a:endParaRPr>
          </a:p>
          <a:p>
            <a:pPr eaLnBrk="1" hangingPunct="1"/>
            <a:r>
              <a:rPr lang="pt-BR" altLang="pt-BR" sz="2800" b="1">
                <a:latin typeface="Arial" charset="0"/>
              </a:rPr>
              <a:t>Art. 168.</a:t>
            </a:r>
            <a:r>
              <a:rPr lang="pt-BR" altLang="pt-BR" sz="2800">
                <a:latin typeface="Arial" charset="0"/>
              </a:rPr>
              <a:t> </a:t>
            </a:r>
            <a:r>
              <a:rPr lang="pt-BR" altLang="pt-BR" sz="2800">
                <a:solidFill>
                  <a:srgbClr val="FF0000"/>
                </a:solidFill>
                <a:latin typeface="Arial" charset="0"/>
              </a:rPr>
              <a:t>As solicitações para transfusão de sangue ou componentes serão feitas exclusivamente por médicos, em formulário de requisição específico que contenha informações suficientes para a correta identificação do receptor</a:t>
            </a:r>
            <a:r>
              <a:rPr lang="pt-BR" altLang="pt-BR" sz="2800">
                <a:latin typeface="Arial" charset="0"/>
              </a:rPr>
              <a:t>. (Origem: PRT MS/GM 158/2016, Art. 169) </a:t>
            </a:r>
            <a:endParaRPr lang="pt-BR" altLang="pt-BR" sz="2800" b="1">
              <a:latin typeface="Arial" charset="0"/>
            </a:endParaRPr>
          </a:p>
          <a:p>
            <a:pPr eaLnBrk="1" hangingPunct="1"/>
            <a:r>
              <a:rPr lang="pt-BR" altLang="pt-BR" sz="2800" b="1">
                <a:latin typeface="Arial" charset="0"/>
              </a:rPr>
              <a:t>§ 1º </a:t>
            </a:r>
            <a:r>
              <a:rPr lang="pt-BR" altLang="pt-BR" sz="2800">
                <a:solidFill>
                  <a:srgbClr val="FF0000"/>
                </a:solidFill>
                <a:latin typeface="Arial" charset="0"/>
              </a:rPr>
              <a:t>Devem constar no formulário de que trata o "caput", no mínimo, os seguintes dados</a:t>
            </a:r>
            <a:r>
              <a:rPr lang="pt-BR" altLang="pt-BR" sz="2800">
                <a:latin typeface="Arial" charset="0"/>
              </a:rPr>
              <a:t>: (Origem: PRT MS/GM 158/2016, Art. 169, § 1º) </a:t>
            </a:r>
            <a:endParaRPr lang="pt-BR" altLang="pt-BR" sz="2800" b="1">
              <a:latin typeface="Arial" charset="0"/>
            </a:endParaRPr>
          </a:p>
          <a:p>
            <a:pPr eaLnBrk="1" hangingPunct="1"/>
            <a:r>
              <a:rPr lang="pt-BR" altLang="pt-BR" sz="2800" b="1">
                <a:latin typeface="Arial" charset="0"/>
              </a:rPr>
              <a:t>I - </a:t>
            </a:r>
            <a:r>
              <a:rPr lang="pt-BR" altLang="pt-BR" sz="2800">
                <a:latin typeface="Arial" charset="0"/>
              </a:rPr>
              <a:t>nome completo do paciente sem abreviaturas; (Origem: PRT MS/GM 158/2016, Art. 169, § 1º, I) </a:t>
            </a:r>
            <a:endParaRPr lang="pt-BR" altLang="pt-BR" sz="2800" b="1">
              <a:latin typeface="Arial" charset="0"/>
            </a:endParaRPr>
          </a:p>
          <a:p>
            <a:pPr eaLnBrk="1" hangingPunct="1"/>
            <a:r>
              <a:rPr lang="pt-BR" altLang="pt-BR" sz="2800" b="1">
                <a:latin typeface="Arial" charset="0"/>
              </a:rPr>
              <a:t>II - </a:t>
            </a:r>
            <a:r>
              <a:rPr lang="pt-BR" altLang="pt-BR" sz="2800">
                <a:latin typeface="Arial" charset="0"/>
              </a:rPr>
              <a:t>data de nascimento; (Origem: PRT MS/GM 158/2016, Art. 169, § 1º, II) </a:t>
            </a:r>
            <a:endParaRPr lang="pt-BR" altLang="pt-BR" sz="2800" b="1">
              <a:latin typeface="Arial" charset="0"/>
            </a:endParaRPr>
          </a:p>
          <a:p>
            <a:pPr eaLnBrk="1" hangingPunct="1"/>
            <a:r>
              <a:rPr lang="pt-BR" altLang="pt-BR" sz="2800" b="1">
                <a:latin typeface="Arial" charset="0"/>
              </a:rPr>
              <a:t>III - </a:t>
            </a:r>
            <a:r>
              <a:rPr lang="pt-BR" altLang="pt-BR" sz="2800">
                <a:latin typeface="Arial" charset="0"/>
              </a:rPr>
              <a:t>sexo; (Origem: PRT MS/GM 158/2016, Art. 169, § 1º, III) </a:t>
            </a:r>
            <a:endParaRPr lang="pt-BR" altLang="pt-BR" sz="2800" b="1">
              <a:latin typeface="Arial" charset="0"/>
            </a:endParaRPr>
          </a:p>
          <a:p>
            <a:pPr eaLnBrk="1" hangingPunct="1"/>
            <a:r>
              <a:rPr lang="pt-BR" altLang="pt-BR" sz="2800" b="1">
                <a:latin typeface="Arial" charset="0"/>
              </a:rPr>
              <a:t>IV - </a:t>
            </a:r>
            <a:r>
              <a:rPr lang="pt-BR" altLang="pt-BR" sz="2800">
                <a:latin typeface="Arial" charset="0"/>
              </a:rPr>
              <a:t>idade; (Origem: PRT MS/GM 158/2016, Art. 169, § 1º, IV) </a:t>
            </a:r>
            <a:endParaRPr lang="pt-BR" altLang="pt-BR" sz="2800" b="1">
              <a:latin typeface="Arial" charset="0"/>
            </a:endParaRPr>
          </a:p>
          <a:p>
            <a:pPr eaLnBrk="1" hangingPunct="1"/>
            <a:r>
              <a:rPr lang="pt-BR" altLang="pt-BR" sz="2800" b="1">
                <a:latin typeface="Arial" charset="0"/>
              </a:rPr>
              <a:t>V - </a:t>
            </a:r>
            <a:r>
              <a:rPr lang="pt-BR" altLang="pt-BR" sz="2800">
                <a:latin typeface="Arial" charset="0"/>
              </a:rPr>
              <a:t>número do prontuário ou registro do paciente; (Origem: PRT MS/GM 158/2016, Art. 169, § 1º, V) </a:t>
            </a:r>
            <a:endParaRPr lang="pt-BR" altLang="pt-BR" sz="2800" b="1">
              <a:latin typeface="Arial" charset="0"/>
            </a:endParaRPr>
          </a:p>
          <a:p>
            <a:pPr eaLnBrk="1" hangingPunct="1"/>
            <a:r>
              <a:rPr lang="pt-BR" altLang="pt-BR" sz="2800" b="1">
                <a:latin typeface="Arial" charset="0"/>
              </a:rPr>
              <a:t>VI - </a:t>
            </a:r>
            <a:r>
              <a:rPr lang="pt-BR" altLang="pt-BR" sz="2800">
                <a:latin typeface="Arial" charset="0"/>
              </a:rPr>
              <a:t>número do leito (no caso de paciente internado); (Origem: PRT MS/GM 158/2016, Art. 169, § 1º, VI) </a:t>
            </a:r>
            <a:endParaRPr lang="pt-BR" altLang="pt-BR" sz="2800" b="1">
              <a:latin typeface="Arial" charset="0"/>
            </a:endParaRPr>
          </a:p>
          <a:p>
            <a:pPr eaLnBrk="1" hangingPunct="1"/>
            <a:r>
              <a:rPr lang="pt-BR" altLang="pt-BR" sz="2800" b="1">
                <a:latin typeface="Arial" charset="0"/>
              </a:rPr>
              <a:t>VII - </a:t>
            </a:r>
            <a:r>
              <a:rPr lang="pt-BR" altLang="pt-BR" sz="2800">
                <a:latin typeface="Arial" charset="0"/>
              </a:rPr>
              <a:t>diagnóstico; (Origem: PRT MS/GM 158/2016, Art. 169, § 1º, VII)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16273463" cy="10163175"/>
          </a:xfrm>
          <a:prstGeom prst="rect">
            <a:avLst/>
          </a:prstGeom>
          <a:noFill/>
          <a:ln w="9525">
            <a:noFill/>
            <a:miter lim="800000"/>
            <a:headEnd/>
            <a:tailEnd/>
          </a:ln>
        </p:spPr>
      </p:pic>
      <p:sp>
        <p:nvSpPr>
          <p:cNvPr id="3075" name="CaixaDeTexto 3"/>
          <p:cNvSpPr txBox="1">
            <a:spLocks noChangeArrowheads="1"/>
          </p:cNvSpPr>
          <p:nvPr/>
        </p:nvSpPr>
        <p:spPr bwMode="auto">
          <a:xfrm>
            <a:off x="1800225" y="2628900"/>
            <a:ext cx="12431713" cy="6000750"/>
          </a:xfrm>
          <a:prstGeom prst="rect">
            <a:avLst/>
          </a:prstGeom>
          <a:noFill/>
          <a:ln w="9525">
            <a:noFill/>
            <a:miter lim="800000"/>
            <a:headEnd/>
            <a:tailEnd/>
          </a:ln>
        </p:spPr>
        <p:txBody>
          <a:bodyPr lIns="151004" tIns="75502" rIns="151004" bIns="75502">
            <a:spAutoFit/>
          </a:bodyPr>
          <a:lstStyle/>
          <a:p>
            <a:pPr algn="ctr" eaLnBrk="1" hangingPunct="1"/>
            <a:endParaRPr lang="pt-BR" altLang="pt-BR" sz="3000">
              <a:solidFill>
                <a:schemeClr val="bg1"/>
              </a:solidFill>
              <a:latin typeface="Tahoma" pitchFamily="34" charset="0"/>
              <a:cs typeface="Tahoma" pitchFamily="34" charset="0"/>
            </a:endParaRPr>
          </a:p>
          <a:p>
            <a:pPr algn="ctr" eaLnBrk="1" hangingPunct="1"/>
            <a:r>
              <a:rPr lang="pt-BR" altLang="pt-BR" sz="5400">
                <a:solidFill>
                  <a:srgbClr val="008000"/>
                </a:solidFill>
                <a:latin typeface="Tahoma" pitchFamily="34" charset="0"/>
                <a:cs typeface="Tahoma" pitchFamily="34" charset="0"/>
              </a:rPr>
              <a:t>RESPONSABILIDADE CIVIL</a:t>
            </a:r>
          </a:p>
          <a:p>
            <a:pPr algn="ctr" eaLnBrk="1" hangingPunct="1"/>
            <a:endParaRPr lang="pt-BR" altLang="pt-BR" sz="5400">
              <a:latin typeface="Tahoma" pitchFamily="34" charset="0"/>
              <a:cs typeface="Tahoma" pitchFamily="34" charset="0"/>
            </a:endParaRPr>
          </a:p>
          <a:p>
            <a:pPr algn="ctr" eaLnBrk="1" hangingPunct="1"/>
            <a:endParaRPr lang="pt-BR" altLang="pt-BR" sz="5400">
              <a:latin typeface="Tahoma" pitchFamily="34" charset="0"/>
              <a:cs typeface="Tahoma" pitchFamily="34" charset="0"/>
            </a:endParaRPr>
          </a:p>
          <a:p>
            <a:pPr algn="ctr" eaLnBrk="1" hangingPunct="1"/>
            <a:r>
              <a:rPr lang="pt-BR" altLang="pt-BR" sz="5400">
                <a:solidFill>
                  <a:srgbClr val="008000"/>
                </a:solidFill>
                <a:latin typeface="Tahoma" pitchFamily="34" charset="0"/>
                <a:cs typeface="Tahoma" pitchFamily="34" charset="0"/>
              </a:rPr>
              <a:t>OBJETIVA</a:t>
            </a:r>
          </a:p>
          <a:p>
            <a:pPr algn="ctr" eaLnBrk="1" hangingPunct="1"/>
            <a:endParaRPr lang="pt-BR" altLang="pt-BR" sz="5400">
              <a:solidFill>
                <a:srgbClr val="008000"/>
              </a:solidFill>
              <a:latin typeface="Tahoma" pitchFamily="34" charset="0"/>
              <a:cs typeface="Tahoma" pitchFamily="34" charset="0"/>
            </a:endParaRPr>
          </a:p>
          <a:p>
            <a:pPr algn="ctr" eaLnBrk="1" hangingPunct="1"/>
            <a:r>
              <a:rPr lang="pt-BR" altLang="pt-BR" sz="5400">
                <a:solidFill>
                  <a:srgbClr val="008000"/>
                </a:solidFill>
                <a:latin typeface="Tahoma" pitchFamily="34" charset="0"/>
                <a:cs typeface="Tahoma" pitchFamily="34" charset="0"/>
              </a:rPr>
              <a:t>SUBJETIVA</a:t>
            </a:r>
          </a:p>
          <a:p>
            <a:pPr algn="ctr" eaLnBrk="1" hangingPunct="1"/>
            <a:endParaRPr lang="pt-BR" altLang="pt-BR" sz="3000">
              <a:solidFill>
                <a:srgbClr val="008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0" y="-900113"/>
            <a:ext cx="16254413" cy="10656888"/>
          </a:xfrm>
          <a:prstGeom prst="rect">
            <a:avLst/>
          </a:prstGeom>
          <a:noFill/>
          <a:ln w="9525">
            <a:noFill/>
            <a:miter lim="800000"/>
            <a:headEnd/>
            <a:tailEnd/>
          </a:ln>
        </p:spPr>
      </p:pic>
      <p:sp>
        <p:nvSpPr>
          <p:cNvPr id="21507" name="CaixaDeTexto 4"/>
          <p:cNvSpPr txBox="1">
            <a:spLocks noChangeArrowheads="1"/>
          </p:cNvSpPr>
          <p:nvPr/>
        </p:nvSpPr>
        <p:spPr bwMode="auto">
          <a:xfrm>
            <a:off x="936625" y="-684213"/>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1508" name="CaixaDeTexto 5"/>
          <p:cNvSpPr txBox="1">
            <a:spLocks noChangeArrowheads="1"/>
          </p:cNvSpPr>
          <p:nvPr/>
        </p:nvSpPr>
        <p:spPr bwMode="auto">
          <a:xfrm>
            <a:off x="936625" y="1908175"/>
            <a:ext cx="13896975" cy="7454900"/>
          </a:xfrm>
          <a:prstGeom prst="rect">
            <a:avLst/>
          </a:prstGeom>
          <a:noFill/>
          <a:ln w="9525">
            <a:noFill/>
            <a:miter lim="800000"/>
            <a:headEnd/>
            <a:tailEnd/>
          </a:ln>
        </p:spPr>
        <p:txBody>
          <a:bodyPr lIns="151004" tIns="75502" rIns="151004" bIns="75502">
            <a:spAutoFit/>
          </a:bodyPr>
          <a:lstStyle/>
          <a:p>
            <a:pPr eaLnBrk="1" hangingPunct="1"/>
            <a:r>
              <a:rPr lang="pt-BR" altLang="pt-BR" sz="2400">
                <a:latin typeface="Arial" charset="0"/>
              </a:rPr>
              <a:t>VIII - componente sanguíneo solicitado (com o respectivo volume ou quantidade); (Origem: PRT MS/GM 158/2016, Art. 169, § 1º, VIII) </a:t>
            </a:r>
          </a:p>
          <a:p>
            <a:pPr eaLnBrk="1" hangingPunct="1"/>
            <a:r>
              <a:rPr lang="pt-BR" altLang="pt-BR" sz="2400">
                <a:latin typeface="Arial" charset="0"/>
              </a:rPr>
              <a:t>IX - modalidade da transfusão; (Origem: PRT MS/GM 158/2016, Art. 169, § 1º, IX) </a:t>
            </a:r>
          </a:p>
          <a:p>
            <a:pPr eaLnBrk="1" hangingPunct="1"/>
            <a:r>
              <a:rPr lang="pt-BR" altLang="pt-BR" sz="2400">
                <a:latin typeface="Arial" charset="0"/>
              </a:rPr>
              <a:t>X - resultados laboratoriais que justifiquem a indicação do componente sanguíneo; (Origem: PRT MS/GM 158/2016, Art. 169, § 1º, X) </a:t>
            </a:r>
          </a:p>
          <a:p>
            <a:pPr eaLnBrk="1" hangingPunct="1"/>
            <a:r>
              <a:rPr lang="pt-BR" altLang="pt-BR" sz="2400">
                <a:latin typeface="Arial" charset="0"/>
              </a:rPr>
              <a:t>XI - data; (Origem: PRT MS/GM 158/2016, Art. 169, § 1º, XI) </a:t>
            </a:r>
          </a:p>
          <a:p>
            <a:pPr eaLnBrk="1" hangingPunct="1"/>
            <a:r>
              <a:rPr lang="pt-BR" altLang="pt-BR" sz="2400">
                <a:latin typeface="Arial" charset="0"/>
              </a:rPr>
              <a:t>XII - dados do médico solicitante (nome completo, assinatura e número do CRM); (Origem: PRT MS/GM 158/2016, Art. 169, § 1º, XII)</a:t>
            </a:r>
          </a:p>
          <a:p>
            <a:pPr eaLnBrk="1" hangingPunct="1"/>
            <a:r>
              <a:rPr lang="pt-BR" altLang="pt-BR" sz="2400">
                <a:latin typeface="Arial" charset="0"/>
              </a:rPr>
              <a:t>XIII - peso do paciente (quando indicado); e (Origem: PRT MS/GM 158/2016, Art. 169, § 1º, XIII) </a:t>
            </a:r>
          </a:p>
          <a:p>
            <a:pPr eaLnBrk="1" hangingPunct="1"/>
            <a:r>
              <a:rPr lang="pt-BR" altLang="pt-BR" sz="2400">
                <a:latin typeface="Arial" charset="0"/>
              </a:rPr>
              <a:t>XIV - antecedentes transfusionais, gestacionais e de reações à transfusão quando relatados pelo paciente. (Origem: PRT MS/GM 158/2016, Art. 169, § 1º, XIV) </a:t>
            </a:r>
          </a:p>
          <a:p>
            <a:pPr eaLnBrk="1" hangingPunct="1"/>
            <a:endParaRPr lang="pt-BR" altLang="pt-BR" sz="2400">
              <a:latin typeface="Arial" charset="0"/>
            </a:endParaRPr>
          </a:p>
          <a:p>
            <a:pPr eaLnBrk="1" hangingPunct="1"/>
            <a:r>
              <a:rPr lang="pt-BR" altLang="pt-BR" sz="2400">
                <a:solidFill>
                  <a:srgbClr val="FF0000"/>
                </a:solidFill>
                <a:latin typeface="Arial" charset="0"/>
              </a:rPr>
              <a:t>§ 2º Não serão aceitas pelo serviço de hemoterapia requisições de transfusão fora dos padrões descritos no § 1º, incompletas, ilegíveis ou rasuradas</a:t>
            </a:r>
            <a:r>
              <a:rPr lang="pt-BR" altLang="pt-BR" sz="2400">
                <a:latin typeface="Arial" charset="0"/>
              </a:rPr>
              <a:t>. (Origem: PRT MS/GM 158/2016, Art. 169, § 2º) </a:t>
            </a:r>
            <a:endParaRPr lang="pt-BR" altLang="pt-BR" sz="2400">
              <a:solidFill>
                <a:srgbClr val="00B050"/>
              </a:solidFill>
              <a:latin typeface="Arial" charset="0"/>
              <a:cs typeface="Tahoma" pitchFamily="34" charset="0"/>
            </a:endParaRPr>
          </a:p>
          <a:p>
            <a:pPr eaLnBrk="1" hangingPunct="1"/>
            <a:endParaRPr lang="pt-BR" altLang="pt-BR" sz="2400">
              <a:solidFill>
                <a:srgbClr val="7F7F7F"/>
              </a:solidFill>
              <a:latin typeface="Arial" charset="0"/>
              <a:cs typeface="Tahoma" pitchFamily="34" charset="0"/>
            </a:endParaRPr>
          </a:p>
          <a:p>
            <a:pPr eaLnBrk="1" hangingPunct="1"/>
            <a:r>
              <a:rPr lang="pt-BR" altLang="pt-BR" sz="2400">
                <a:latin typeface="Arial" charset="0"/>
              </a:rPr>
              <a:t>§ 3º </a:t>
            </a:r>
            <a:r>
              <a:rPr lang="pt-BR" altLang="pt-BR" sz="2400">
                <a:solidFill>
                  <a:srgbClr val="FF0000"/>
                </a:solidFill>
                <a:latin typeface="Arial" charset="0"/>
              </a:rPr>
              <a:t>Em situação clinicamente justificável, a requisição de transfusão poderá ser aceita conforme</a:t>
            </a:r>
            <a:r>
              <a:rPr lang="pt-BR" altLang="pt-BR" sz="2400">
                <a:latin typeface="Arial" charset="0"/>
              </a:rPr>
              <a:t> protocolo estabelecido pelo serviço de hemoterapia, não eximida a necessidade de coletar as informações previstas no § 1º na sequência do evento transfusional. (Origem: PRT MS/GM 158/2016, Art. 169, § 3º) </a:t>
            </a:r>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2531"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2532" name="CaixaDeTexto 5"/>
          <p:cNvSpPr txBox="1">
            <a:spLocks noChangeArrowheads="1"/>
          </p:cNvSpPr>
          <p:nvPr/>
        </p:nvSpPr>
        <p:spPr bwMode="auto">
          <a:xfrm>
            <a:off x="936625" y="1981200"/>
            <a:ext cx="14689138" cy="7820025"/>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Art. 170.</a:t>
            </a:r>
            <a:r>
              <a:rPr lang="pt-BR" altLang="pt-BR" sz="2400">
                <a:latin typeface="Arial" charset="0"/>
              </a:rPr>
              <a:t> Na hipótese de </a:t>
            </a:r>
            <a:r>
              <a:rPr lang="pt-BR" altLang="pt-BR" sz="2400">
                <a:solidFill>
                  <a:srgbClr val="FF0000"/>
                </a:solidFill>
                <a:latin typeface="Arial" charset="0"/>
              </a:rPr>
              <a:t>transfusão de urgência ou emergência</a:t>
            </a:r>
            <a:r>
              <a:rPr lang="pt-BR" altLang="pt-BR" sz="2400">
                <a:latin typeface="Arial" charset="0"/>
              </a:rPr>
              <a:t>, a liberação de sangue total ou concentrado de hemácias </a:t>
            </a:r>
            <a:r>
              <a:rPr lang="pt-BR" altLang="pt-BR" sz="2400">
                <a:solidFill>
                  <a:srgbClr val="FF0000"/>
                </a:solidFill>
                <a:latin typeface="Arial" charset="0"/>
              </a:rPr>
              <a:t>antes do término dos testes pré-transfusionais</a:t>
            </a:r>
            <a:r>
              <a:rPr lang="pt-BR" altLang="pt-BR" sz="2400">
                <a:latin typeface="Arial" charset="0"/>
              </a:rPr>
              <a:t> poderá ser feita, desde que obedecidas às seguintes condições: (Origem: PRT MS/GM 158/2016, Art. 171) </a:t>
            </a:r>
            <a:endParaRPr lang="pt-BR" altLang="pt-BR" sz="2400" b="1">
              <a:latin typeface="Arial" charset="0"/>
            </a:endParaRPr>
          </a:p>
          <a:p>
            <a:pPr eaLnBrk="1" hangingPunct="1"/>
            <a:r>
              <a:rPr lang="pt-BR" altLang="pt-BR" sz="2400" b="1">
                <a:latin typeface="Arial" charset="0"/>
              </a:rPr>
              <a:t>I - </a:t>
            </a:r>
            <a:r>
              <a:rPr lang="pt-BR" altLang="pt-BR" sz="2400">
                <a:latin typeface="Arial" charset="0"/>
              </a:rPr>
              <a:t>o quadro clínico do paciente justifique a emergência, isto é, quando o retardo no início da transfusão coloque em risco a vida do paciente; (Origem: PRT MS/GM 158/2016, Art. 171, I) </a:t>
            </a:r>
            <a:endParaRPr lang="pt-BR" altLang="pt-BR" sz="2400" b="1">
              <a:latin typeface="Arial" charset="0"/>
            </a:endParaRPr>
          </a:p>
          <a:p>
            <a:pPr eaLnBrk="1" hangingPunct="1"/>
            <a:r>
              <a:rPr lang="pt-BR" altLang="pt-BR" sz="2400" b="1">
                <a:latin typeface="Arial" charset="0"/>
              </a:rPr>
              <a:t>II - </a:t>
            </a:r>
            <a:r>
              <a:rPr lang="pt-BR" altLang="pt-BR" sz="2400">
                <a:solidFill>
                  <a:srgbClr val="FF0000"/>
                </a:solidFill>
                <a:latin typeface="Arial" charset="0"/>
              </a:rPr>
              <a:t>existência de procedimento escrito no serviço</a:t>
            </a:r>
            <a:r>
              <a:rPr lang="pt-BR" altLang="pt-BR" sz="2400">
                <a:latin typeface="Arial" charset="0"/>
              </a:rPr>
              <a:t> de hemoterapia, estipulando o modo como esta liberação será realizada; (Origem: PRT MS/GM 158/2016, Art. 171, II) </a:t>
            </a:r>
            <a:endParaRPr lang="pt-BR" altLang="pt-BR" sz="2400" b="1">
              <a:latin typeface="Arial" charset="0"/>
            </a:endParaRPr>
          </a:p>
          <a:p>
            <a:pPr eaLnBrk="1" hangingPunct="1"/>
            <a:r>
              <a:rPr lang="pt-BR" altLang="pt-BR" sz="2400" b="1">
                <a:latin typeface="Arial" charset="0"/>
              </a:rPr>
              <a:t>III - </a:t>
            </a:r>
            <a:r>
              <a:rPr lang="pt-BR" altLang="pt-BR" sz="2400">
                <a:solidFill>
                  <a:srgbClr val="FF0000"/>
                </a:solidFill>
                <a:latin typeface="Arial" charset="0"/>
              </a:rPr>
              <a:t>termo de responsabilidade assinado</a:t>
            </a:r>
            <a:r>
              <a:rPr lang="pt-BR" altLang="pt-BR" sz="2400">
                <a:latin typeface="Arial" charset="0"/>
              </a:rPr>
              <a:t> pelo médico responsável pelo paciente no qual afirme expressamente o conhecimento do risco e concorde com o procedimento; e (Origem: PRT MS/GM 158/2016, Art. 171, III) </a:t>
            </a:r>
            <a:endParaRPr lang="pt-BR" altLang="pt-BR" sz="2400" b="1">
              <a:latin typeface="Arial" charset="0"/>
            </a:endParaRPr>
          </a:p>
          <a:p>
            <a:pPr eaLnBrk="1" hangingPunct="1"/>
            <a:r>
              <a:rPr lang="pt-BR" altLang="pt-BR" sz="2400" b="1">
                <a:latin typeface="Arial" charset="0"/>
              </a:rPr>
              <a:t>IV - </a:t>
            </a:r>
            <a:r>
              <a:rPr lang="pt-BR" altLang="pt-BR" sz="2400">
                <a:solidFill>
                  <a:srgbClr val="FF0000"/>
                </a:solidFill>
                <a:latin typeface="Arial" charset="0"/>
              </a:rPr>
              <a:t>as provas pré-transfusionais devem ser finalizadas</a:t>
            </a:r>
            <a:r>
              <a:rPr lang="pt-BR" altLang="pt-BR" sz="2400">
                <a:latin typeface="Arial" charset="0"/>
              </a:rPr>
              <a:t>, mesmo que a transfusão já tenha sido completada. (Origem: PRT MS/GM 158/2016, Art. 171, IV) </a:t>
            </a:r>
            <a:endParaRPr lang="pt-BR" altLang="pt-BR" sz="2400" b="1">
              <a:latin typeface="Arial" charset="0"/>
            </a:endParaRPr>
          </a:p>
          <a:p>
            <a:pPr eaLnBrk="1" hangingPunct="1"/>
            <a:r>
              <a:rPr lang="pt-BR" altLang="pt-BR" sz="2400" b="1">
                <a:latin typeface="Arial" charset="0"/>
              </a:rPr>
              <a:t>§ 1º </a:t>
            </a:r>
            <a:r>
              <a:rPr lang="pt-BR" altLang="pt-BR" sz="2400">
                <a:solidFill>
                  <a:srgbClr val="FF0000"/>
                </a:solidFill>
                <a:latin typeface="Arial" charset="0"/>
              </a:rPr>
              <a:t>A indicação de transfusões de emergência deve ser previamente definida em protocolo elaborado pelo Comitê Transfusional</a:t>
            </a:r>
            <a:r>
              <a:rPr lang="pt-BR" altLang="pt-BR" sz="2400">
                <a:latin typeface="Arial" charset="0"/>
              </a:rPr>
              <a:t> da instituição de assistência à saúde em que esta ocorrerá, sem prejuízo do disposto no inciso II do "caput". (Origem: PRT MS/GM 158/2016, Art. 171, § 1º) </a:t>
            </a:r>
            <a:endParaRPr lang="pt-BR" altLang="pt-BR" sz="2400" b="1">
              <a:latin typeface="Arial" charset="0"/>
            </a:endParaRPr>
          </a:p>
          <a:p>
            <a:pPr eaLnBrk="1" hangingPunct="1"/>
            <a:r>
              <a:rPr lang="pt-BR" altLang="pt-BR" sz="2400" b="1">
                <a:latin typeface="Arial" charset="0"/>
              </a:rPr>
              <a:t>§ 2º </a:t>
            </a:r>
            <a:r>
              <a:rPr lang="pt-BR" altLang="pt-BR" sz="2400" b="1">
                <a:solidFill>
                  <a:srgbClr val="FF0000"/>
                </a:solidFill>
                <a:latin typeface="Arial" charset="0"/>
              </a:rPr>
              <a:t>O médico solicitante deve estar ciente dos riscos das transfusões de urgência ou emergência e será responsável pelas consequências do ato transfusional, se esta situação houver sido criada por seu esquecimento, omissão ou pela indicação da transfusão sem aprovação prévia nos protocolos definidos pelo Comitê Transfusional</a:t>
            </a:r>
            <a:r>
              <a:rPr lang="pt-BR" altLang="pt-BR" sz="2400">
                <a:latin typeface="Arial" charset="0"/>
              </a:rPr>
              <a:t>. (Origem: PRT MS/GM 158/2016, Art. 171, § 2º) </a:t>
            </a:r>
            <a:endParaRPr lang="pt-BR" altLang="pt-BR" sz="2400" b="1">
              <a:latin typeface="Arial" charset="0"/>
            </a:endParaRPr>
          </a:p>
          <a:p>
            <a:pPr eaLnBrk="1" hangingPunct="1"/>
            <a:r>
              <a:rPr lang="pt-BR" altLang="pt-BR" sz="2400" b="1">
                <a:latin typeface="Arial" charset="0"/>
              </a:rPr>
              <a:t>§ 3º </a:t>
            </a:r>
            <a:r>
              <a:rPr lang="pt-BR" altLang="pt-BR" sz="2400">
                <a:latin typeface="Arial" charset="0"/>
              </a:rPr>
              <a:t>Se não houver amostra do paciente no serviço de hemoterapia, esta será colhida assim que possível. (Origem: PRT MS/GM 158/2016, Art. 171, § 3º) </a:t>
            </a:r>
            <a:endParaRPr lang="pt-BR" altLang="pt-BR" sz="2400" b="1">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3555"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3556" name="CaixaDeTexto 5"/>
          <p:cNvSpPr txBox="1">
            <a:spLocks noChangeArrowheads="1"/>
          </p:cNvSpPr>
          <p:nvPr/>
        </p:nvSpPr>
        <p:spPr bwMode="auto">
          <a:xfrm>
            <a:off x="936625" y="1981200"/>
            <a:ext cx="14833600" cy="8550275"/>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 4º </a:t>
            </a:r>
            <a:r>
              <a:rPr lang="pt-BR" altLang="pt-BR" sz="2400">
                <a:latin typeface="Arial" charset="0"/>
              </a:rPr>
              <a:t>Nos casos de transfusão na modalidade de emergência, em que não houver tempo para tipagem do sangue do receptor, é recomendável o uso de hemácias O RhD negativo. (Origem: PRT MS/GM 158/2016, Art. 171, § 4º)</a:t>
            </a:r>
            <a:endParaRPr lang="pt-BR" altLang="pt-BR" sz="2400" b="1">
              <a:latin typeface="Arial" charset="0"/>
            </a:endParaRPr>
          </a:p>
          <a:p>
            <a:pPr eaLnBrk="1" hangingPunct="1"/>
            <a:r>
              <a:rPr lang="pt-BR" altLang="pt-BR" sz="2400" b="1">
                <a:latin typeface="Arial" charset="0"/>
              </a:rPr>
              <a:t>Art. 178.</a:t>
            </a:r>
            <a:r>
              <a:rPr lang="pt-BR" altLang="pt-BR" sz="2400">
                <a:latin typeface="Arial" charset="0"/>
              </a:rPr>
              <a:t> Será realizado teste de compatibilidade entre o sangue do receptor e amostras das bolsas a serem utilizadas no ato transfusional. (Origem: PRT MS/GM 158/2016, Art. 179) </a:t>
            </a:r>
          </a:p>
          <a:p>
            <a:pPr eaLnBrk="1" hangingPunct="1"/>
            <a:r>
              <a:rPr lang="pt-BR" altLang="pt-BR" sz="2400" b="1">
                <a:latin typeface="Arial" charset="0"/>
              </a:rPr>
              <a:t>§ 5º </a:t>
            </a:r>
            <a:r>
              <a:rPr lang="pt-BR" altLang="pt-BR" sz="2400">
                <a:solidFill>
                  <a:srgbClr val="FF0000"/>
                </a:solidFill>
                <a:latin typeface="Arial" charset="0"/>
              </a:rPr>
              <a:t>Quando os resultados dos testes pré-transfusionais demonstrarem que não há concentrado de hemácias compatível para o receptor, o serviço de hemoterapia comunicará este fato ao médico solicitante e, em conjunto com este, realizará a avaliação clínica do paciente</a:t>
            </a:r>
            <a:r>
              <a:rPr lang="pt-BR" altLang="pt-BR" sz="2400">
                <a:latin typeface="Arial" charset="0"/>
              </a:rPr>
              <a:t>. (Origem: PRT MS/GM 158/2016, Art. 179, § 5º) </a:t>
            </a:r>
            <a:endParaRPr lang="pt-BR" altLang="pt-BR" sz="2400" b="1">
              <a:latin typeface="Arial" charset="0"/>
            </a:endParaRPr>
          </a:p>
          <a:p>
            <a:pPr eaLnBrk="1" hangingPunct="1"/>
            <a:r>
              <a:rPr lang="pt-BR" altLang="pt-BR" sz="2400" b="1">
                <a:latin typeface="Arial" charset="0"/>
              </a:rPr>
              <a:t>§ 6º </a:t>
            </a:r>
            <a:r>
              <a:rPr lang="pt-BR" altLang="pt-BR" sz="2400">
                <a:solidFill>
                  <a:srgbClr val="FF0000"/>
                </a:solidFill>
                <a:latin typeface="Arial" charset="0"/>
              </a:rPr>
              <a:t>A decisão de transfundir concentrado de hemácias incompatível será justificada por escrito, em termo assinado pelo hemoterapeuta e/ou pelo médico assistente do paciente e, quando possível, pelo paciente ou seu responsável legal.</a:t>
            </a:r>
            <a:r>
              <a:rPr lang="pt-BR" altLang="pt-BR" sz="2400">
                <a:latin typeface="Arial" charset="0"/>
              </a:rPr>
              <a:t> (Origem: PRT MS/GM 158/2016, Art. 179, § 6º) </a:t>
            </a:r>
          </a:p>
          <a:p>
            <a:pPr eaLnBrk="1" hangingPunct="1"/>
            <a:r>
              <a:rPr lang="pt-BR" altLang="pt-BR" sz="2400" b="1">
                <a:latin typeface="Arial" charset="0"/>
              </a:rPr>
              <a:t>Art. 179.</a:t>
            </a:r>
            <a:r>
              <a:rPr lang="pt-BR" altLang="pt-BR" sz="2400">
                <a:latin typeface="Arial" charset="0"/>
              </a:rPr>
              <a:t> </a:t>
            </a:r>
            <a:r>
              <a:rPr lang="pt-BR" altLang="pt-BR" sz="2400">
                <a:solidFill>
                  <a:srgbClr val="FF0000"/>
                </a:solidFill>
                <a:latin typeface="Arial" charset="0"/>
              </a:rPr>
              <a:t>O serviço de hemoterapia que realiza atendimento de emergência terá protocolo escrito que defina a sua conduta nas transfusões maciças</a:t>
            </a:r>
            <a:r>
              <a:rPr lang="pt-BR" altLang="pt-BR" sz="2400">
                <a:latin typeface="Arial" charset="0"/>
              </a:rPr>
              <a:t>. (Origem: PRT MS/GM 158/2016, Art. 180) </a:t>
            </a:r>
          </a:p>
          <a:p>
            <a:pPr eaLnBrk="1" hangingPunct="1"/>
            <a:r>
              <a:rPr lang="pt-BR" altLang="pt-BR" sz="2400" b="1">
                <a:latin typeface="Arial" charset="0"/>
              </a:rPr>
              <a:t>§ 2º </a:t>
            </a:r>
            <a:r>
              <a:rPr lang="pt-BR" altLang="pt-BR" sz="2400">
                <a:solidFill>
                  <a:srgbClr val="FF0000"/>
                </a:solidFill>
                <a:latin typeface="Arial" charset="0"/>
              </a:rPr>
              <a:t>A reposição de componentes sanguíneos deve ser indicada à medida que se identificam alterações específicas por meio de avaliação clínica e laboratorial ou baseada em protocolos pré-estabelecidos pela instituição</a:t>
            </a:r>
            <a:r>
              <a:rPr lang="pt-BR" altLang="pt-BR" sz="2400">
                <a:latin typeface="Arial" charset="0"/>
              </a:rPr>
              <a:t>. (Origem: PRT MS/GM 158/2016, Art. 180, § 2º) </a:t>
            </a:r>
          </a:p>
          <a:p>
            <a:pPr eaLnBrk="1" hangingPunct="1"/>
            <a:r>
              <a:rPr lang="pt-BR" altLang="pt-BR" sz="2400" b="1">
                <a:latin typeface="Arial" charset="0"/>
              </a:rPr>
              <a:t>Art. 181.</a:t>
            </a:r>
            <a:r>
              <a:rPr lang="pt-BR" altLang="pt-BR" sz="2400">
                <a:latin typeface="Arial" charset="0"/>
              </a:rPr>
              <a:t> O sangue total e os concentrados de hemácias serão ABO compatíveis. (Origem: PRT MS/GM 158/2016, Art. 182) </a:t>
            </a:r>
          </a:p>
          <a:p>
            <a:pPr eaLnBrk="1" hangingPunct="1"/>
            <a:r>
              <a:rPr lang="pt-BR" altLang="pt-BR" sz="2400" b="1">
                <a:latin typeface="Arial" charset="0"/>
              </a:rPr>
              <a:t>§ 13. </a:t>
            </a:r>
            <a:r>
              <a:rPr lang="pt-BR" altLang="pt-BR" sz="2400">
                <a:solidFill>
                  <a:srgbClr val="FF0000"/>
                </a:solidFill>
                <a:latin typeface="Arial" charset="0"/>
              </a:rPr>
              <a:t>O médico do serviço de hemoterapia pode suspender ou modificar uma transfusão quando considerá-la desnecessária, registrando de maneira clara a alteração e os motivos desta decisão</a:t>
            </a:r>
            <a:r>
              <a:rPr lang="pt-BR" altLang="pt-BR" sz="2400">
                <a:latin typeface="Arial" charset="0"/>
              </a:rPr>
              <a:t>. (Origem: PRT MS/GM 158/2016, Art. 182, § 13) </a:t>
            </a: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4579"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4580" name="CaixaDeTexto 5"/>
          <p:cNvSpPr txBox="1">
            <a:spLocks noChangeArrowheads="1"/>
          </p:cNvSpPr>
          <p:nvPr/>
        </p:nvSpPr>
        <p:spPr bwMode="auto">
          <a:xfrm>
            <a:off x="936625" y="2197100"/>
            <a:ext cx="14617700" cy="6557963"/>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Seção XII </a:t>
            </a:r>
            <a:r>
              <a:rPr lang="pt-BR" altLang="pt-BR" sz="2800">
                <a:latin typeface="Arial" charset="0"/>
              </a:rPr>
              <a:t/>
            </a:r>
            <a:br>
              <a:rPr lang="pt-BR" altLang="pt-BR" sz="2800">
                <a:latin typeface="Arial" charset="0"/>
              </a:rPr>
            </a:br>
            <a:r>
              <a:rPr lang="pt-BR" altLang="pt-BR" sz="2800">
                <a:latin typeface="Arial" charset="0"/>
              </a:rPr>
              <a:t>Do Ato Transfusional </a:t>
            </a:r>
            <a:br>
              <a:rPr lang="pt-BR" altLang="pt-BR" sz="2800">
                <a:latin typeface="Arial" charset="0"/>
              </a:rPr>
            </a:br>
            <a:r>
              <a:rPr lang="pt-BR" altLang="pt-BR" sz="2800">
                <a:latin typeface="Arial" charset="0"/>
              </a:rPr>
              <a:t>(Origem: PRT MS/GM 158/2016, TÍTULO II, CAPÍTULO I, Seção XII) </a:t>
            </a:r>
            <a:endParaRPr lang="pt-BR" altLang="pt-BR" sz="2800" b="1">
              <a:latin typeface="Arial" charset="0"/>
            </a:endParaRPr>
          </a:p>
          <a:p>
            <a:pPr eaLnBrk="1" hangingPunct="1"/>
            <a:r>
              <a:rPr lang="pt-BR" altLang="pt-BR" sz="2800" b="1">
                <a:latin typeface="Arial" charset="0"/>
              </a:rPr>
              <a:t>Art. 189.</a:t>
            </a:r>
            <a:r>
              <a:rPr lang="pt-BR" altLang="pt-BR" sz="2800">
                <a:latin typeface="Arial" charset="0"/>
              </a:rPr>
              <a:t> A transfusão será prescrita por médico e registrada no prontuário do paciente. (Origem: PRT MS/GM 158/2016, Art. 190) </a:t>
            </a:r>
            <a:endParaRPr lang="pt-BR" altLang="pt-BR" sz="2800" b="1">
              <a:latin typeface="Arial" charset="0"/>
            </a:endParaRPr>
          </a:p>
          <a:p>
            <a:pPr eaLnBrk="1" hangingPunct="1"/>
            <a:r>
              <a:rPr lang="pt-BR" altLang="pt-BR" sz="2800" b="1">
                <a:latin typeface="Arial" charset="0"/>
              </a:rPr>
              <a:t>Parágrafo Único. </a:t>
            </a:r>
            <a:r>
              <a:rPr lang="pt-BR" altLang="pt-BR" sz="2800">
                <a:solidFill>
                  <a:srgbClr val="FF0000"/>
                </a:solidFill>
                <a:latin typeface="Arial" charset="0"/>
              </a:rPr>
              <a:t>É obrigatório que fiquem registrados, no prontuário do paciente, a data da transfusão, os números e a origem dos componentes sanguíneos transfundidos</a:t>
            </a:r>
            <a:r>
              <a:rPr lang="pt-BR" altLang="pt-BR" sz="2800">
                <a:latin typeface="Arial" charset="0"/>
              </a:rPr>
              <a:t>. (Origem: PRT MS/GM 158/2016, Art. 190, Parágrafo Único) </a:t>
            </a:r>
            <a:endParaRPr lang="pt-BR" altLang="pt-BR" sz="2800" b="1">
              <a:latin typeface="Arial" charset="0"/>
            </a:endParaRPr>
          </a:p>
          <a:p>
            <a:pPr eaLnBrk="1" hangingPunct="1"/>
            <a:r>
              <a:rPr lang="pt-BR" altLang="pt-BR" sz="2800" b="1">
                <a:latin typeface="Arial" charset="0"/>
              </a:rPr>
              <a:t>Art. 190.</a:t>
            </a:r>
            <a:r>
              <a:rPr lang="pt-BR" altLang="pt-BR" sz="2800">
                <a:latin typeface="Arial" charset="0"/>
              </a:rPr>
              <a:t> </a:t>
            </a:r>
            <a:r>
              <a:rPr lang="pt-BR" altLang="pt-BR" sz="2800">
                <a:solidFill>
                  <a:srgbClr val="FF0000"/>
                </a:solidFill>
                <a:latin typeface="Arial" charset="0"/>
              </a:rPr>
              <a:t>As transfusões serão realizadas por médico ou profissional de saúde habilitado, qualificado e conhecedor das normas constantes deste Anexo, e serão realizadas apenas sob supervisão médica, isto é, em local em que haja, pelo menos, um médico presente que possa intervir em casos de reações transfusionais</a:t>
            </a:r>
            <a:r>
              <a:rPr lang="pt-BR" altLang="pt-BR" sz="2800">
                <a:latin typeface="Arial" charset="0"/>
              </a:rPr>
              <a:t>. (Origem: PRT MS/GM 158/2016, Art. 191) </a:t>
            </a:r>
          </a:p>
          <a:p>
            <a:pPr eaLnBrk="1" hangingPunct="1"/>
            <a:r>
              <a:rPr lang="pt-BR" altLang="pt-BR" sz="2800" b="1">
                <a:latin typeface="Arial" charset="0"/>
              </a:rPr>
              <a:t>§ 4º </a:t>
            </a:r>
            <a:r>
              <a:rPr lang="pt-BR" altLang="pt-BR" sz="2800">
                <a:solidFill>
                  <a:srgbClr val="FF0000"/>
                </a:solidFill>
                <a:latin typeface="Arial" charset="0"/>
              </a:rPr>
              <a:t>Se houver alguma reação adversa o médico será comunicado imediatamente</a:t>
            </a:r>
            <a:r>
              <a:rPr lang="pt-BR" altLang="pt-BR" sz="2800">
                <a:latin typeface="Arial" charset="0"/>
              </a:rPr>
              <a:t>. (Origem: PRT MS/GM 158/2016, Art. 191, § 4º)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5603"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5604" name="CaixaDeTexto 5"/>
          <p:cNvSpPr txBox="1">
            <a:spLocks noChangeArrowheads="1"/>
          </p:cNvSpPr>
          <p:nvPr/>
        </p:nvSpPr>
        <p:spPr bwMode="auto">
          <a:xfrm>
            <a:off x="936625" y="2268538"/>
            <a:ext cx="14689138" cy="7412037"/>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Seção XIII </a:t>
            </a:r>
            <a:r>
              <a:rPr lang="pt-BR" altLang="pt-BR" sz="2800">
                <a:latin typeface="Arial" charset="0"/>
              </a:rPr>
              <a:t/>
            </a:r>
            <a:br>
              <a:rPr lang="pt-BR" altLang="pt-BR" sz="2800">
                <a:latin typeface="Arial" charset="0"/>
              </a:rPr>
            </a:br>
            <a:r>
              <a:rPr lang="pt-BR" altLang="pt-BR" sz="2800">
                <a:latin typeface="Arial" charset="0"/>
              </a:rPr>
              <a:t>Das Reações Transfusionais </a:t>
            </a:r>
            <a:br>
              <a:rPr lang="pt-BR" altLang="pt-BR" sz="2800">
                <a:latin typeface="Arial" charset="0"/>
              </a:rPr>
            </a:br>
            <a:r>
              <a:rPr lang="pt-BR" altLang="pt-BR" sz="2800">
                <a:latin typeface="Arial" charset="0"/>
              </a:rPr>
              <a:t>(Origem: PRT MS/GM 158/2016, TÍTULO II, CAPÍTULO I, Seção XIII) </a:t>
            </a:r>
            <a:endParaRPr lang="pt-BR" altLang="pt-BR" sz="2800" b="1">
              <a:latin typeface="Arial" charset="0"/>
            </a:endParaRPr>
          </a:p>
          <a:p>
            <a:pPr eaLnBrk="1" hangingPunct="1"/>
            <a:r>
              <a:rPr lang="pt-BR" altLang="pt-BR" sz="2800" b="1">
                <a:latin typeface="Arial" charset="0"/>
              </a:rPr>
              <a:t>Art. 205.</a:t>
            </a:r>
            <a:r>
              <a:rPr lang="pt-BR" altLang="pt-BR" sz="2800">
                <a:latin typeface="Arial" charset="0"/>
              </a:rPr>
              <a:t> A instituição de assistência à saúde que realiza transfusões terá um sistema para detecção, notificação e avaliação das reações transfusionais. (Origem: PRT MS/GM 158/2016, Art. 206) </a:t>
            </a:r>
            <a:endParaRPr lang="pt-BR" altLang="pt-BR" sz="2800" b="1">
              <a:latin typeface="Arial" charset="0"/>
            </a:endParaRPr>
          </a:p>
          <a:p>
            <a:pPr eaLnBrk="1" hangingPunct="1"/>
            <a:r>
              <a:rPr lang="pt-BR" altLang="pt-BR" sz="2800" b="1">
                <a:latin typeface="Arial" charset="0"/>
              </a:rPr>
              <a:t>§ 1º </a:t>
            </a:r>
            <a:r>
              <a:rPr lang="pt-BR" altLang="pt-BR" sz="2800">
                <a:latin typeface="Arial" charset="0"/>
              </a:rPr>
              <a:t>Na suspeita de reação transfusional o paciente receberá atendimento imediato e tanto o médico assistente quanto o serviço de hemoterapia que preparou a transfusão deverão ser comunicados. (Origem: PRT MS/GM 158/2016, Art. 206, § 1º) </a:t>
            </a:r>
            <a:endParaRPr lang="pt-BR" altLang="pt-BR" sz="2800" b="1">
              <a:latin typeface="Arial" charset="0"/>
            </a:endParaRPr>
          </a:p>
          <a:p>
            <a:pPr eaLnBrk="1" hangingPunct="1"/>
            <a:r>
              <a:rPr lang="pt-BR" altLang="pt-BR" sz="2800" b="1">
                <a:latin typeface="Arial" charset="0"/>
              </a:rPr>
              <a:t>§ 2º </a:t>
            </a:r>
            <a:r>
              <a:rPr lang="pt-BR" altLang="pt-BR" sz="2800">
                <a:solidFill>
                  <a:srgbClr val="FF0000"/>
                </a:solidFill>
                <a:latin typeface="Arial" charset="0"/>
              </a:rPr>
              <a:t>A instituição de assistência à saúde manterá os registros no prontuário do paciente referentes à investigação e à conduta adotadas nas reações transfusionais</a:t>
            </a:r>
            <a:r>
              <a:rPr lang="pt-BR" altLang="pt-BR" sz="2800">
                <a:latin typeface="Arial" charset="0"/>
              </a:rPr>
              <a:t>. (Origem: PRT MS/GM 158/2016, Art. 206, § 2º) </a:t>
            </a:r>
            <a:endParaRPr lang="pt-BR" altLang="pt-BR" sz="2800" b="1">
              <a:latin typeface="Arial" charset="0"/>
            </a:endParaRPr>
          </a:p>
          <a:p>
            <a:pPr eaLnBrk="1" hangingPunct="1"/>
            <a:r>
              <a:rPr lang="pt-BR" altLang="pt-BR" sz="2800" b="1">
                <a:latin typeface="Arial" charset="0"/>
              </a:rPr>
              <a:t>§ 3º </a:t>
            </a:r>
            <a:r>
              <a:rPr lang="pt-BR" altLang="pt-BR" sz="2800">
                <a:solidFill>
                  <a:srgbClr val="FF0000"/>
                </a:solidFill>
                <a:latin typeface="Arial" charset="0"/>
              </a:rPr>
              <a:t>O comitê transfusional do serviço de hemoterapia ou da instituição de assistência à saúde será informado e monitorará as reações transfusionais ocorridas zelando pelo atendimento e notificação dessas reações</a:t>
            </a:r>
            <a:r>
              <a:rPr lang="pt-BR" altLang="pt-BR" sz="2800">
                <a:latin typeface="Arial" charset="0"/>
              </a:rPr>
              <a:t>. (Origem: PRT MS/GM 158/2016, Art. 206, § 3º) </a:t>
            </a:r>
            <a:endParaRPr lang="pt-BR" altLang="pt-BR" sz="2800" b="1">
              <a:latin typeface="Arial" charset="0"/>
            </a:endParaRPr>
          </a:p>
          <a:p>
            <a:pPr eaLnBrk="1" hangingPunct="1"/>
            <a:r>
              <a:rPr lang="pt-BR" altLang="pt-BR" sz="2800" b="1">
                <a:latin typeface="Arial" charset="0"/>
              </a:rPr>
              <a:t>Art. 206.</a:t>
            </a:r>
            <a:r>
              <a:rPr lang="pt-BR" altLang="pt-BR" sz="2800">
                <a:latin typeface="Arial" charset="0"/>
              </a:rPr>
              <a:t> As reações transfusionais imediatas serão avaliadas e acompanhadas pelo serviço que realizou a transfusão. (Origem: PRT MS/GM 158/2016, Art. 207)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6627"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6628" name="CaixaDeTexto 5"/>
          <p:cNvSpPr txBox="1">
            <a:spLocks noChangeArrowheads="1"/>
          </p:cNvSpPr>
          <p:nvPr/>
        </p:nvSpPr>
        <p:spPr bwMode="auto">
          <a:xfrm>
            <a:off x="936625" y="2268538"/>
            <a:ext cx="14833600" cy="7839075"/>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Art. 210.</a:t>
            </a:r>
            <a:r>
              <a:rPr lang="pt-BR" altLang="pt-BR" sz="2800">
                <a:latin typeface="Arial" charset="0"/>
              </a:rPr>
              <a:t> As complicações ou reações transfusionais tardias serão avaliadas e acompanhadas. (Origem: PRT MS/GM 158/2016, Art. 211) </a:t>
            </a:r>
            <a:endParaRPr lang="pt-BR" altLang="pt-BR" sz="2800" b="1">
              <a:latin typeface="Arial" charset="0"/>
            </a:endParaRPr>
          </a:p>
          <a:p>
            <a:pPr eaLnBrk="1" hangingPunct="1"/>
            <a:r>
              <a:rPr lang="pt-BR" altLang="pt-BR" sz="2800" b="1">
                <a:latin typeface="Arial" charset="0"/>
              </a:rPr>
              <a:t>§ 1º </a:t>
            </a:r>
            <a:r>
              <a:rPr lang="pt-BR" altLang="pt-BR" sz="2800">
                <a:solidFill>
                  <a:srgbClr val="FF0000"/>
                </a:solidFill>
                <a:latin typeface="Arial" charset="0"/>
              </a:rPr>
              <a:t>Todos os casos em que haja suspeita de transmissão de infecção por transfusão serão avaliados</a:t>
            </a:r>
            <a:r>
              <a:rPr lang="pt-BR" altLang="pt-BR" sz="2800">
                <a:latin typeface="Arial" charset="0"/>
              </a:rPr>
              <a:t>. (Origem: PRT MS/GM 158/2016, Art. 211, § 1º) </a:t>
            </a:r>
            <a:endParaRPr lang="pt-BR" altLang="pt-BR" sz="2800" b="1">
              <a:latin typeface="Arial" charset="0"/>
            </a:endParaRPr>
          </a:p>
          <a:p>
            <a:pPr eaLnBrk="1" hangingPunct="1"/>
            <a:r>
              <a:rPr lang="pt-BR" altLang="pt-BR" sz="2800" b="1">
                <a:latin typeface="Arial" charset="0"/>
              </a:rPr>
              <a:t>§ 2º </a:t>
            </a:r>
            <a:r>
              <a:rPr lang="pt-BR" altLang="pt-BR" sz="2800">
                <a:solidFill>
                  <a:srgbClr val="FF0000"/>
                </a:solidFill>
                <a:latin typeface="Arial" charset="0"/>
              </a:rPr>
              <a:t>Novo estudo dos doadores dos componentes sanguíneos suspeitos será realizado, incluindo a convocação e a repetição dos testes para infecções transmissíveis de todos os doadores envolvidos</a:t>
            </a:r>
            <a:r>
              <a:rPr lang="pt-BR" altLang="pt-BR" sz="2800">
                <a:latin typeface="Arial" charset="0"/>
              </a:rPr>
              <a:t>. (Origem: PRT MS/GM 158/2016, Art. 211, § 2º) </a:t>
            </a:r>
            <a:endParaRPr lang="pt-BR" altLang="pt-BR" sz="2800" b="1">
              <a:latin typeface="Arial" charset="0"/>
            </a:endParaRPr>
          </a:p>
          <a:p>
            <a:pPr eaLnBrk="1" hangingPunct="1"/>
            <a:r>
              <a:rPr lang="pt-BR" altLang="pt-BR" sz="2800" b="1">
                <a:latin typeface="Arial" charset="0"/>
              </a:rPr>
              <a:t>§ 3º </a:t>
            </a:r>
            <a:r>
              <a:rPr lang="pt-BR" altLang="pt-BR" sz="2800">
                <a:latin typeface="Arial" charset="0"/>
              </a:rPr>
              <a:t>Depois da investigação do caso, os seguintes procedimentos devem ser realizados: (Origem: PRT MS/GM 158/2016, Art. 211, § 3º) </a:t>
            </a:r>
            <a:endParaRPr lang="pt-BR" altLang="pt-BR" sz="2800" b="1">
              <a:latin typeface="Arial" charset="0"/>
            </a:endParaRPr>
          </a:p>
          <a:p>
            <a:pPr eaLnBrk="1" hangingPunct="1"/>
            <a:r>
              <a:rPr lang="pt-BR" altLang="pt-BR" sz="2800" b="1">
                <a:latin typeface="Arial" charset="0"/>
              </a:rPr>
              <a:t>I - </a:t>
            </a:r>
            <a:r>
              <a:rPr lang="pt-BR" altLang="pt-BR" sz="2800">
                <a:solidFill>
                  <a:srgbClr val="FF0000"/>
                </a:solidFill>
                <a:latin typeface="Arial" charset="0"/>
              </a:rPr>
              <a:t>comunicar ao médico do paciente a eventual soroconversão de um ou mais doadores envolvidos no caso;</a:t>
            </a:r>
            <a:r>
              <a:rPr lang="pt-BR" altLang="pt-BR" sz="2800">
                <a:latin typeface="Arial" charset="0"/>
              </a:rPr>
              <a:t> (Origem: PRT MS/GM 158/2016, Art. 211, § 3º, I) </a:t>
            </a:r>
            <a:endParaRPr lang="pt-BR" altLang="pt-BR" sz="2800" b="1">
              <a:latin typeface="Arial" charset="0"/>
            </a:endParaRPr>
          </a:p>
          <a:p>
            <a:pPr eaLnBrk="1" hangingPunct="1"/>
            <a:r>
              <a:rPr lang="pt-BR" altLang="pt-BR" sz="2800" b="1">
                <a:latin typeface="Arial" charset="0"/>
              </a:rPr>
              <a:t>II - </a:t>
            </a:r>
            <a:r>
              <a:rPr lang="pt-BR" altLang="pt-BR" sz="2800">
                <a:solidFill>
                  <a:srgbClr val="FF0000"/>
                </a:solidFill>
                <a:latin typeface="Arial" charset="0"/>
              </a:rPr>
              <a:t>após identificar o doador, encaminhá-lo para tratamento especializado e excluí-lo do arquivo de doadores do serviço de hemoterapia</a:t>
            </a:r>
            <a:r>
              <a:rPr lang="pt-BR" altLang="pt-BR" sz="2800">
                <a:latin typeface="Arial" charset="0"/>
              </a:rPr>
              <a:t>; (Origem: PRT MS/GM 158/2016, Art. 211, § 3º, II) </a:t>
            </a:r>
            <a:endParaRPr lang="pt-BR" altLang="pt-BR" sz="2800" b="1">
              <a:latin typeface="Arial" charset="0"/>
            </a:endParaRPr>
          </a:p>
          <a:p>
            <a:pPr eaLnBrk="1" hangingPunct="1"/>
            <a:r>
              <a:rPr lang="pt-BR" altLang="pt-BR" sz="2800" b="1">
                <a:latin typeface="Arial" charset="0"/>
              </a:rPr>
              <a:t>III - </a:t>
            </a:r>
            <a:r>
              <a:rPr lang="pt-BR" altLang="pt-BR" sz="2800">
                <a:solidFill>
                  <a:srgbClr val="FF0000"/>
                </a:solidFill>
                <a:latin typeface="Arial" charset="0"/>
              </a:rPr>
              <a:t>registrar as medidas efetuadas para o diagnóstico, notificação e encaminhamento</a:t>
            </a:r>
            <a:r>
              <a:rPr lang="pt-BR" altLang="pt-BR" sz="2800">
                <a:latin typeface="Arial" charset="0"/>
              </a:rPr>
              <a:t>; e (Origem: PRT MS/GM 158/2016, Art. 211, § 3º, III) </a:t>
            </a:r>
            <a:endParaRPr lang="pt-BR" altLang="pt-BR" sz="2800" b="1">
              <a:latin typeface="Arial" charset="0"/>
            </a:endParaRPr>
          </a:p>
          <a:p>
            <a:pPr eaLnBrk="1" hangingPunct="1"/>
            <a:r>
              <a:rPr lang="pt-BR" altLang="pt-BR" sz="2800" b="1">
                <a:latin typeface="Arial" charset="0"/>
              </a:rPr>
              <a:t>IV - </a:t>
            </a:r>
            <a:r>
              <a:rPr lang="pt-BR" altLang="pt-BR" sz="2800">
                <a:solidFill>
                  <a:srgbClr val="FF0000"/>
                </a:solidFill>
                <a:latin typeface="Arial" charset="0"/>
              </a:rPr>
              <a:t>notificar a ocorrência à autoridade sanitária competente</a:t>
            </a:r>
            <a:r>
              <a:rPr lang="pt-BR" altLang="pt-BR" sz="2800">
                <a:latin typeface="Arial" charset="0"/>
              </a:rPr>
              <a:t>. (Origem: PRT MS/GM 158/2016, Art. 211, § 3º, IV)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7651"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7652" name="CaixaDeTexto 5"/>
          <p:cNvSpPr txBox="1">
            <a:spLocks noChangeArrowheads="1"/>
          </p:cNvSpPr>
          <p:nvPr/>
        </p:nvSpPr>
        <p:spPr bwMode="auto">
          <a:xfrm>
            <a:off x="1008063" y="2484438"/>
            <a:ext cx="14762162" cy="7454900"/>
          </a:xfrm>
          <a:prstGeom prst="rect">
            <a:avLst/>
          </a:prstGeom>
          <a:noFill/>
          <a:ln w="9525">
            <a:noFill/>
            <a:miter lim="800000"/>
            <a:headEnd/>
            <a:tailEnd/>
          </a:ln>
        </p:spPr>
        <p:txBody>
          <a:bodyPr lIns="151004" tIns="75502" rIns="151004" bIns="75502">
            <a:spAutoFit/>
          </a:bodyPr>
          <a:lstStyle/>
          <a:p>
            <a:pPr eaLnBrk="1" hangingPunct="1"/>
            <a:r>
              <a:rPr lang="pt-BR" altLang="pt-BR" sz="2400" b="1">
                <a:latin typeface="Arial" charset="0"/>
              </a:rPr>
              <a:t>Seção XIV </a:t>
            </a:r>
            <a:r>
              <a:rPr lang="pt-BR" altLang="pt-BR" sz="2400">
                <a:latin typeface="Arial" charset="0"/>
              </a:rPr>
              <a:t/>
            </a:r>
            <a:br>
              <a:rPr lang="pt-BR" altLang="pt-BR" sz="2400">
                <a:latin typeface="Arial" charset="0"/>
              </a:rPr>
            </a:br>
            <a:r>
              <a:rPr lang="pt-BR" altLang="pt-BR" sz="2400">
                <a:latin typeface="Arial" charset="0"/>
              </a:rPr>
              <a:t>Do Sangue Autólogo </a:t>
            </a:r>
            <a:br>
              <a:rPr lang="pt-BR" altLang="pt-BR" sz="2400">
                <a:latin typeface="Arial" charset="0"/>
              </a:rPr>
            </a:br>
            <a:r>
              <a:rPr lang="pt-BR" altLang="pt-BR" sz="2400">
                <a:latin typeface="Arial" charset="0"/>
              </a:rPr>
              <a:t>(Origem: PRT MS/GM 158/2016, TÍTULO II, CAPÍTULO I, Seção XIV) </a:t>
            </a:r>
            <a:endParaRPr lang="pt-BR" altLang="pt-BR" sz="2400" b="1">
              <a:latin typeface="Arial" charset="0"/>
            </a:endParaRPr>
          </a:p>
          <a:p>
            <a:pPr eaLnBrk="1" hangingPunct="1"/>
            <a:r>
              <a:rPr lang="pt-BR" altLang="pt-BR" sz="2400" b="1">
                <a:latin typeface="Arial" charset="0"/>
              </a:rPr>
              <a:t>Art. 211.</a:t>
            </a:r>
            <a:r>
              <a:rPr lang="pt-BR" altLang="pt-BR" sz="2400">
                <a:latin typeface="Arial" charset="0"/>
              </a:rPr>
              <a:t> </a:t>
            </a:r>
            <a:r>
              <a:rPr lang="pt-BR" altLang="pt-BR" sz="2400">
                <a:solidFill>
                  <a:srgbClr val="FF0000"/>
                </a:solidFill>
                <a:latin typeface="Arial" charset="0"/>
              </a:rPr>
              <a:t>O procedimento de doação autóloga pré-operatória dependerá da solicitação do médico assistente e requer a aprovação do médico hemoterapeuta</a:t>
            </a:r>
            <a:r>
              <a:rPr lang="pt-BR" altLang="pt-BR" sz="2400">
                <a:latin typeface="Arial" charset="0"/>
              </a:rPr>
              <a:t>. (Origem: PRT MS/GM 158/2016, Art. 212) </a:t>
            </a:r>
          </a:p>
          <a:p>
            <a:pPr eaLnBrk="1" hangingPunct="1"/>
            <a:r>
              <a:rPr lang="pt-BR" altLang="pt-BR" sz="2400" b="1">
                <a:latin typeface="Arial" charset="0"/>
              </a:rPr>
              <a:t>Art. 215.</a:t>
            </a:r>
            <a:r>
              <a:rPr lang="pt-BR" altLang="pt-BR" sz="2400">
                <a:latin typeface="Arial" charset="0"/>
              </a:rPr>
              <a:t> Os pacientes que possuam testes para infecções transmissíveis pelo sangue reagentes para qualquer das infecções testadas poderão ser aceitos nos programas de autotransfusão. (Origem: PRT MS/GM 158/2016, Art. 216) </a:t>
            </a:r>
            <a:endParaRPr lang="pt-BR" altLang="pt-BR" sz="2400" b="1">
              <a:latin typeface="Arial" charset="0"/>
            </a:endParaRPr>
          </a:p>
          <a:p>
            <a:pPr eaLnBrk="1" hangingPunct="1"/>
            <a:r>
              <a:rPr lang="pt-BR" altLang="pt-BR" sz="2400" b="1">
                <a:latin typeface="Arial" charset="0"/>
              </a:rPr>
              <a:t>Parágrafo Único. </a:t>
            </a:r>
            <a:r>
              <a:rPr lang="pt-BR" altLang="pt-BR" sz="2400">
                <a:solidFill>
                  <a:srgbClr val="FF0000"/>
                </a:solidFill>
                <a:latin typeface="Arial" charset="0"/>
              </a:rPr>
              <a:t>No caso tratado no "caput" será necessária a identificação com etiqueta especial, indicando a situação de risco de contaminação da bolsa e haverá concordância explícita do procedimento, por escrito, do médico assistente do paciente e do médico do serviço de hemoterapia</a:t>
            </a:r>
            <a:r>
              <a:rPr lang="pt-BR" altLang="pt-BR" sz="2400">
                <a:latin typeface="Arial" charset="0"/>
              </a:rPr>
              <a:t>. (Origem: PRT MS/GM 158/2016, Art. 216, Parágrafo Único) </a:t>
            </a:r>
          </a:p>
          <a:p>
            <a:pPr eaLnBrk="1" hangingPunct="1"/>
            <a:r>
              <a:rPr lang="pt-BR" altLang="pt-BR" sz="2400" b="1">
                <a:latin typeface="Arial" charset="0"/>
              </a:rPr>
              <a:t>Art. 223.</a:t>
            </a:r>
            <a:r>
              <a:rPr lang="pt-BR" altLang="pt-BR" sz="2400">
                <a:latin typeface="Arial" charset="0"/>
              </a:rPr>
              <a:t> </a:t>
            </a:r>
            <a:r>
              <a:rPr lang="pt-BR" altLang="pt-BR" sz="2400">
                <a:solidFill>
                  <a:srgbClr val="FF0000"/>
                </a:solidFill>
                <a:latin typeface="Arial" charset="0"/>
              </a:rPr>
              <a:t>O serviço de hemoterapia manterá protocolo escrito acerca dos procedimentos relativos à doação autóloga, incluindo a seleção de anticoagulantes e soluções usadas no processamento; os aspectos ligados à identificação das bolsas e a sua preservação; bem como os aspectos concernentes às reações adversas</a:t>
            </a:r>
            <a:r>
              <a:rPr lang="pt-BR" altLang="pt-BR" sz="2400">
                <a:latin typeface="Arial" charset="0"/>
              </a:rPr>
              <a:t>. (Origem: PRT MS/GM 158/2016, Art. 224) </a:t>
            </a:r>
            <a:endParaRPr lang="pt-BR" altLang="pt-BR" sz="2400" b="1">
              <a:latin typeface="Arial" charset="0"/>
            </a:endParaRPr>
          </a:p>
          <a:p>
            <a:pPr eaLnBrk="1" hangingPunct="1"/>
            <a:r>
              <a:rPr lang="pt-BR" altLang="pt-BR" sz="2400" b="1">
                <a:latin typeface="Arial" charset="0"/>
              </a:rPr>
              <a:t>Art. 224.</a:t>
            </a:r>
            <a:r>
              <a:rPr lang="pt-BR" altLang="pt-BR" sz="2400">
                <a:latin typeface="Arial" charset="0"/>
              </a:rPr>
              <a:t> </a:t>
            </a:r>
            <a:r>
              <a:rPr lang="pt-BR" altLang="pt-BR" sz="2400">
                <a:solidFill>
                  <a:srgbClr val="FF0000"/>
                </a:solidFill>
                <a:latin typeface="Arial" charset="0"/>
              </a:rPr>
              <a:t>No serviço de hemoterapia haverá um médico responsável pelo programa de transfusão autóloga pré-operatória e de recuperação intraoperatória</a:t>
            </a:r>
            <a:r>
              <a:rPr lang="pt-BR" altLang="pt-BR" sz="2400">
                <a:latin typeface="Arial" charset="0"/>
              </a:rPr>
              <a:t>. (Origem: PRT MS/GM 158/2016, Art. 225) </a:t>
            </a:r>
            <a:endParaRPr lang="pt-BR" altLang="pt-BR" sz="2400" b="1">
              <a:latin typeface="Arial" charset="0"/>
            </a:endParaRPr>
          </a:p>
          <a:p>
            <a:pPr eaLnBrk="1" hangingPunct="1"/>
            <a:r>
              <a:rPr lang="pt-BR" altLang="pt-BR" sz="2400" b="1">
                <a:latin typeface="Arial" charset="0"/>
              </a:rPr>
              <a:t>Art. 225.</a:t>
            </a:r>
            <a:r>
              <a:rPr lang="pt-BR" altLang="pt-BR" sz="2400">
                <a:latin typeface="Arial" charset="0"/>
              </a:rPr>
              <a:t> </a:t>
            </a:r>
            <a:r>
              <a:rPr lang="pt-BR" altLang="pt-BR" sz="2400">
                <a:solidFill>
                  <a:srgbClr val="FF0000"/>
                </a:solidFill>
                <a:latin typeface="Arial" charset="0"/>
              </a:rPr>
              <a:t>O doador-paciente ou seu responsável assinará termo de consentimento previamente à realização dos procedimentos de coleta autóloga</a:t>
            </a:r>
            <a:r>
              <a:rPr lang="pt-BR" altLang="pt-BR" sz="2400">
                <a:latin typeface="Arial" charset="0"/>
              </a:rPr>
              <a:t>. (Origem: PRT MS/GM 158/2016, Art. 226) </a:t>
            </a:r>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8675" name="CaixaDeTexto 4"/>
          <p:cNvSpPr txBox="1">
            <a:spLocks noChangeArrowheads="1"/>
          </p:cNvSpPr>
          <p:nvPr/>
        </p:nvSpPr>
        <p:spPr bwMode="auto">
          <a:xfrm>
            <a:off x="936625" y="323850"/>
            <a:ext cx="11376025" cy="960438"/>
          </a:xfrm>
          <a:prstGeom prst="rect">
            <a:avLst/>
          </a:prstGeom>
          <a:noFill/>
          <a:ln w="9525">
            <a:noFill/>
            <a:miter lim="800000"/>
            <a:headEnd/>
            <a:tailEnd/>
          </a:ln>
        </p:spPr>
        <p:txBody>
          <a:bodyPr lIns="151004" tIns="75502" rIns="151004" bIns="75502">
            <a:spAutoFit/>
          </a:bodyPr>
          <a:lstStyle/>
          <a:p>
            <a:pPr eaLnBrk="1" hangingPunct="1"/>
            <a:r>
              <a:rPr lang="pt-BR" altLang="pt-BR" sz="5300" b="1" i="1">
                <a:solidFill>
                  <a:srgbClr val="008000"/>
                </a:solidFill>
              </a:rPr>
              <a:t>Portaria de Consolidação nº 5</a:t>
            </a:r>
            <a:r>
              <a:rPr lang="pt-BR" altLang="pt-BR" sz="5300"/>
              <a:t> </a:t>
            </a:r>
            <a:endParaRPr lang="pt-BR" altLang="pt-BR" sz="4000" b="1">
              <a:solidFill>
                <a:srgbClr val="00B050"/>
              </a:solidFill>
              <a:latin typeface="Tahoma" pitchFamily="34" charset="0"/>
              <a:cs typeface="Tahoma" pitchFamily="34" charset="0"/>
            </a:endParaRPr>
          </a:p>
        </p:txBody>
      </p:sp>
      <p:sp>
        <p:nvSpPr>
          <p:cNvPr id="28676" name="CaixaDeTexto 5"/>
          <p:cNvSpPr txBox="1">
            <a:spLocks noChangeArrowheads="1"/>
          </p:cNvSpPr>
          <p:nvPr/>
        </p:nvSpPr>
        <p:spPr bwMode="auto">
          <a:xfrm>
            <a:off x="936625" y="2124075"/>
            <a:ext cx="14833600" cy="7839075"/>
          </a:xfrm>
          <a:prstGeom prst="rect">
            <a:avLst/>
          </a:prstGeom>
          <a:noFill/>
          <a:ln w="9525">
            <a:noFill/>
            <a:miter lim="800000"/>
            <a:headEnd/>
            <a:tailEnd/>
          </a:ln>
        </p:spPr>
        <p:txBody>
          <a:bodyPr lIns="151004" tIns="75502" rIns="151004" bIns="75502">
            <a:spAutoFit/>
          </a:bodyPr>
          <a:lstStyle/>
          <a:p>
            <a:pPr eaLnBrk="1" hangingPunct="1"/>
            <a:r>
              <a:rPr lang="pt-BR" altLang="pt-BR" sz="2800" b="1">
                <a:latin typeface="Arial" charset="0"/>
              </a:rPr>
              <a:t>Seção VI </a:t>
            </a:r>
            <a:r>
              <a:rPr lang="pt-BR" altLang="pt-BR" sz="2800">
                <a:latin typeface="Arial" charset="0"/>
              </a:rPr>
              <a:t/>
            </a:r>
            <a:br>
              <a:rPr lang="pt-BR" altLang="pt-BR" sz="2800">
                <a:latin typeface="Arial" charset="0"/>
              </a:rPr>
            </a:br>
            <a:r>
              <a:rPr lang="pt-BR" altLang="pt-BR" sz="2800">
                <a:solidFill>
                  <a:srgbClr val="FF0000"/>
                </a:solidFill>
                <a:latin typeface="Arial" charset="0"/>
              </a:rPr>
              <a:t>Dos Contratos, Convênios e Termos de Compromisso</a:t>
            </a:r>
            <a:r>
              <a:rPr lang="pt-BR" altLang="pt-BR" sz="2800">
                <a:latin typeface="Arial" charset="0"/>
              </a:rPr>
              <a:t> </a:t>
            </a:r>
            <a:br>
              <a:rPr lang="pt-BR" altLang="pt-BR" sz="2800">
                <a:latin typeface="Arial" charset="0"/>
              </a:rPr>
            </a:br>
            <a:r>
              <a:rPr lang="pt-BR" altLang="pt-BR" sz="2800">
                <a:latin typeface="Arial" charset="0"/>
              </a:rPr>
              <a:t>(Origem: PRT MS/GM 158/2016, TÍTULO II, CAPÍTULO II, Seção VI)</a:t>
            </a:r>
          </a:p>
          <a:p>
            <a:pPr eaLnBrk="1" hangingPunct="1"/>
            <a:r>
              <a:rPr lang="pt-BR" altLang="pt-BR" sz="2800" b="1">
                <a:latin typeface="Arial" charset="0"/>
              </a:rPr>
              <a:t>Art. 272.</a:t>
            </a:r>
            <a:r>
              <a:rPr lang="pt-BR" altLang="pt-BR" sz="2800">
                <a:latin typeface="Arial" charset="0"/>
              </a:rPr>
              <a:t> </a:t>
            </a:r>
            <a:r>
              <a:rPr lang="pt-BR" altLang="pt-BR" sz="2800">
                <a:solidFill>
                  <a:srgbClr val="FF0000"/>
                </a:solidFill>
                <a:latin typeface="Arial" charset="0"/>
              </a:rPr>
              <a:t>O serviço de hemoterapia que distribui componentes sanguíneos para estoque formalizará por escrito com o serviço de hemoterapia receptor, um contrato, convênio ou termo de compromisso no qual constará:</a:t>
            </a:r>
            <a:r>
              <a:rPr lang="pt-BR" altLang="pt-BR" sz="2800">
                <a:latin typeface="Arial" charset="0"/>
              </a:rPr>
              <a:t> (Origem: PRT MS/GM 158/2016, Art. 273) </a:t>
            </a:r>
            <a:endParaRPr lang="pt-BR" altLang="pt-BR" sz="2800" b="1">
              <a:latin typeface="Arial" charset="0"/>
            </a:endParaRPr>
          </a:p>
          <a:p>
            <a:pPr eaLnBrk="1" hangingPunct="1"/>
            <a:r>
              <a:rPr lang="pt-BR" altLang="pt-BR" sz="2800" b="1">
                <a:latin typeface="Arial" charset="0"/>
              </a:rPr>
              <a:t>I - </a:t>
            </a:r>
            <a:r>
              <a:rPr lang="pt-BR" altLang="pt-BR" sz="2800">
                <a:latin typeface="Arial" charset="0"/>
              </a:rPr>
              <a:t>nomes e dados jurídicos das instituições envolvidas; (Origem: PRT MS/GM 158/2016, Art. 273, I) </a:t>
            </a:r>
            <a:endParaRPr lang="pt-BR" altLang="pt-BR" sz="2800" b="1">
              <a:latin typeface="Arial" charset="0"/>
            </a:endParaRPr>
          </a:p>
          <a:p>
            <a:pPr eaLnBrk="1" hangingPunct="1"/>
            <a:r>
              <a:rPr lang="pt-BR" altLang="pt-BR" sz="2800" b="1">
                <a:latin typeface="Arial" charset="0"/>
              </a:rPr>
              <a:t>II - </a:t>
            </a:r>
            <a:r>
              <a:rPr lang="pt-BR" altLang="pt-BR" sz="2800">
                <a:latin typeface="Arial" charset="0"/>
              </a:rPr>
              <a:t>responsabilidades técnicas e financeiras de cada uma das partes, respeitando-se todas as normas técnicas constantes deste Anexo; (Origem: PRT MS/GM 158/2016, Art. 273, II) </a:t>
            </a:r>
            <a:endParaRPr lang="pt-BR" altLang="pt-BR" sz="2800" b="1">
              <a:latin typeface="Arial" charset="0"/>
            </a:endParaRPr>
          </a:p>
          <a:p>
            <a:pPr eaLnBrk="1" hangingPunct="1"/>
            <a:r>
              <a:rPr lang="pt-BR" altLang="pt-BR" sz="2800" b="1">
                <a:latin typeface="Arial" charset="0"/>
              </a:rPr>
              <a:t>III - </a:t>
            </a:r>
            <a:r>
              <a:rPr lang="pt-BR" altLang="pt-BR" sz="2800">
                <a:latin typeface="Arial" charset="0"/>
              </a:rPr>
              <a:t>responsabilidade pelo transporte adequado do sangue e seus componentes; (Origem: PRT MS/GM 158/2016, Art. 273, III) </a:t>
            </a:r>
            <a:endParaRPr lang="pt-BR" altLang="pt-BR" sz="2800" b="1">
              <a:latin typeface="Arial" charset="0"/>
            </a:endParaRPr>
          </a:p>
          <a:p>
            <a:pPr eaLnBrk="1" hangingPunct="1"/>
            <a:r>
              <a:rPr lang="pt-BR" altLang="pt-BR" sz="2800" b="1">
                <a:latin typeface="Arial" charset="0"/>
              </a:rPr>
              <a:t>IV - </a:t>
            </a:r>
            <a:r>
              <a:rPr lang="pt-BR" altLang="pt-BR" sz="2800">
                <a:latin typeface="Arial" charset="0"/>
              </a:rPr>
              <a:t>penalidades para o não cumprimento das obrigações; e (Origem: PRT MS/GM 158/2016, Art. 273, IV) </a:t>
            </a:r>
            <a:endParaRPr lang="pt-BR" altLang="pt-BR" sz="2800" b="1">
              <a:latin typeface="Arial" charset="0"/>
            </a:endParaRPr>
          </a:p>
          <a:p>
            <a:pPr eaLnBrk="1" hangingPunct="1"/>
            <a:r>
              <a:rPr lang="pt-BR" altLang="pt-BR" sz="2800" b="1">
                <a:latin typeface="Arial" charset="0"/>
              </a:rPr>
              <a:t>V - </a:t>
            </a:r>
            <a:r>
              <a:rPr lang="pt-BR" altLang="pt-BR" sz="2800">
                <a:latin typeface="Arial" charset="0"/>
              </a:rPr>
              <a:t>vigência. (Origem: PRT MS/GM 158/2016, Art. 273, V) </a:t>
            </a:r>
            <a:endParaRPr lang="pt-BR" altLang="pt-BR" sz="2800" b="1">
              <a:latin typeface="Arial" charset="0"/>
            </a:endParaRPr>
          </a:p>
          <a:p>
            <a:pPr eaLnBrk="1" hangingPunct="1"/>
            <a:r>
              <a:rPr lang="pt-BR" altLang="pt-BR" sz="2800" b="1">
                <a:latin typeface="Arial" charset="0"/>
              </a:rPr>
              <a:t>Art. 273.</a:t>
            </a:r>
            <a:r>
              <a:rPr lang="pt-BR" altLang="pt-BR" sz="2800">
                <a:latin typeface="Arial" charset="0"/>
              </a:rPr>
              <a:t> Outras situações não contempladas neste Anexo quanto aos Contratos, Convênios e Termo de Compromisso ficarão a critério das partes envolvidas. (Origem: PRT MS/GM 158/2016, Art. 274)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29699" name="CaixaDeTexto 4"/>
          <p:cNvSpPr txBox="1">
            <a:spLocks noChangeArrowheads="1"/>
          </p:cNvSpPr>
          <p:nvPr/>
        </p:nvSpPr>
        <p:spPr bwMode="auto">
          <a:xfrm>
            <a:off x="936625" y="323850"/>
            <a:ext cx="11376025" cy="1066800"/>
          </a:xfrm>
          <a:prstGeom prst="rect">
            <a:avLst/>
          </a:prstGeom>
          <a:noFill/>
          <a:ln w="9525">
            <a:noFill/>
            <a:miter lim="800000"/>
            <a:headEnd/>
            <a:tailEnd/>
          </a:ln>
        </p:spPr>
        <p:txBody>
          <a:bodyPr lIns="151004" tIns="75502" rIns="151004" bIns="75502">
            <a:spAutoFit/>
          </a:bodyPr>
          <a:lstStyle/>
          <a:p>
            <a:pPr eaLnBrk="1" hangingPunct="1"/>
            <a:endParaRPr lang="pt-BR" altLang="pt-BR" sz="2000" b="1">
              <a:solidFill>
                <a:srgbClr val="00B050"/>
              </a:solidFill>
              <a:latin typeface="Tahoma" pitchFamily="34" charset="0"/>
              <a:cs typeface="Tahoma" pitchFamily="34" charset="0"/>
            </a:endParaRPr>
          </a:p>
          <a:p>
            <a:pPr eaLnBrk="1" hangingPunct="1"/>
            <a:r>
              <a:rPr lang="pt-BR" altLang="pt-BR" sz="4000" b="1">
                <a:solidFill>
                  <a:srgbClr val="00B050"/>
                </a:solidFill>
                <a:latin typeface="Tahoma" pitchFamily="34" charset="0"/>
                <a:cs typeface="Tahoma" pitchFamily="34" charset="0"/>
              </a:rPr>
              <a:t>DE QUEM É A CULPA?</a:t>
            </a:r>
            <a:endParaRPr lang="pt-BR" altLang="pt-BR" sz="4000">
              <a:solidFill>
                <a:srgbClr val="00B050"/>
              </a:solidFill>
              <a:latin typeface="Tahoma" pitchFamily="34" charset="0"/>
              <a:cs typeface="Tahoma" pitchFamily="34" charset="0"/>
            </a:endParaRPr>
          </a:p>
        </p:txBody>
      </p:sp>
      <p:sp>
        <p:nvSpPr>
          <p:cNvPr id="29700" name="CaixaDeTexto 5"/>
          <p:cNvSpPr txBox="1">
            <a:spLocks noChangeArrowheads="1"/>
          </p:cNvSpPr>
          <p:nvPr/>
        </p:nvSpPr>
        <p:spPr bwMode="auto">
          <a:xfrm>
            <a:off x="936625" y="3205163"/>
            <a:ext cx="13896975" cy="579437"/>
          </a:xfrm>
          <a:prstGeom prst="rect">
            <a:avLst/>
          </a:prstGeom>
          <a:noFill/>
          <a:ln w="9525">
            <a:noFill/>
            <a:miter lim="800000"/>
            <a:headEnd/>
            <a:tailEnd/>
          </a:ln>
        </p:spPr>
        <p:txBody>
          <a:bodyPr lIns="151004" tIns="75502" rIns="151004" bIns="75502">
            <a:spAutoFit/>
          </a:bodyPr>
          <a:lstStyle/>
          <a:p>
            <a:pPr eaLnBrk="1" hangingPunct="1"/>
            <a:r>
              <a:rPr lang="pt-BR" altLang="pt-BR" sz="2800">
                <a:solidFill>
                  <a:srgbClr val="7F7F7F"/>
                </a:solidFill>
                <a:latin typeface="Tahoma" pitchFamily="34" charset="0"/>
                <a:cs typeface="Tahoma" pitchFamily="34" charset="0"/>
              </a:rPr>
              <a:t>. </a:t>
            </a:r>
          </a:p>
        </p:txBody>
      </p:sp>
      <p:pic>
        <p:nvPicPr>
          <p:cNvPr id="29701" name="Imagem 1" descr="http://direitodetodos.com.br/wp-content/uploads/2014/08/responsabilidade-subjetiva-e-objetiva.jpg"/>
          <p:cNvPicPr>
            <a:picLocks noChangeAspect="1" noChangeArrowheads="1"/>
          </p:cNvPicPr>
          <p:nvPr/>
        </p:nvPicPr>
        <p:blipFill>
          <a:blip r:embed="rId3"/>
          <a:srcRect/>
          <a:stretch>
            <a:fillRect/>
          </a:stretch>
        </p:blipFill>
        <p:spPr bwMode="auto">
          <a:xfrm>
            <a:off x="3529013" y="2989263"/>
            <a:ext cx="7704137" cy="575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0723"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a:t>
            </a:r>
          </a:p>
        </p:txBody>
      </p:sp>
      <p:sp>
        <p:nvSpPr>
          <p:cNvPr id="30724" name="CaixaDeTexto 5"/>
          <p:cNvSpPr txBox="1">
            <a:spLocks noChangeArrowheads="1"/>
          </p:cNvSpPr>
          <p:nvPr/>
        </p:nvSpPr>
        <p:spPr bwMode="auto">
          <a:xfrm>
            <a:off x="936625" y="2124075"/>
            <a:ext cx="14833600" cy="579438"/>
          </a:xfrm>
          <a:prstGeom prst="rect">
            <a:avLst/>
          </a:prstGeom>
          <a:noFill/>
          <a:ln w="9525">
            <a:noFill/>
            <a:miter lim="800000"/>
            <a:headEnd/>
            <a:tailEnd/>
          </a:ln>
        </p:spPr>
        <p:txBody>
          <a:bodyPr lIns="151004" tIns="75502" rIns="151004" bIns="75502">
            <a:spAutoFit/>
          </a:bodyPr>
          <a:lstStyle/>
          <a:p>
            <a:pPr eaLnBrk="1" hangingPunct="1"/>
            <a:r>
              <a:rPr lang="pt-BR" altLang="pt-BR" sz="2800">
                <a:latin typeface="Arial" charset="0"/>
              </a:rPr>
              <a:t>)  </a:t>
            </a:r>
            <a:r>
              <a:rPr lang="pt-BR" altLang="pt-BR" sz="2800">
                <a:solidFill>
                  <a:srgbClr val="7F7F7F"/>
                </a:solidFill>
                <a:latin typeface="Arial" charset="0"/>
                <a:cs typeface="Tahoma" pitchFamily="34" charset="0"/>
              </a:rPr>
              <a:t> </a:t>
            </a:r>
          </a:p>
        </p:txBody>
      </p:sp>
      <p:sp>
        <p:nvSpPr>
          <p:cNvPr id="30725" name="CaixaDeTexto 5"/>
          <p:cNvSpPr txBox="1">
            <a:spLocks noChangeArrowheads="1"/>
          </p:cNvSpPr>
          <p:nvPr/>
        </p:nvSpPr>
        <p:spPr bwMode="auto">
          <a:xfrm>
            <a:off x="287338" y="1908175"/>
            <a:ext cx="15698787" cy="10639425"/>
          </a:xfrm>
          <a:prstGeom prst="rect">
            <a:avLst/>
          </a:prstGeom>
          <a:noFill/>
          <a:ln w="9525">
            <a:noFill/>
            <a:miter lim="800000"/>
            <a:headEnd/>
            <a:tailEnd/>
          </a:ln>
        </p:spPr>
        <p:txBody>
          <a:bodyPr lIns="151004" tIns="75502" rIns="151004" bIns="75502">
            <a:spAutoFit/>
          </a:bodyPr>
          <a:lstStyle/>
          <a:p>
            <a:pPr eaLnBrk="1" hangingPunct="1"/>
            <a:endParaRPr lang="pt-BR" altLang="pt-BR" sz="2000">
              <a:latin typeface="Arial" charset="0"/>
            </a:endParaRPr>
          </a:p>
          <a:p>
            <a:pPr eaLnBrk="1" hangingPunct="1"/>
            <a:r>
              <a:rPr lang="pt-BR" altLang="pt-BR" sz="2000" b="1">
                <a:latin typeface="Arial" charset="0"/>
              </a:rPr>
              <a:t>1. APELAÇÃO CÍVEL. RESPONSABILIDADE CIVIL. HOSPITAL. CONTAMINAÇÃO POR TRANSFUSÃO DE SANGUE. VÍRUS DO HIV. ATENDIMENTO REALIZADO PELO SUS. NEXO CAUSAL NÃO COMPROVADO. DEVER DE INDENIZAR NÃO CONFIGURADO.</a:t>
            </a:r>
          </a:p>
          <a:p>
            <a:pPr eaLnBrk="1" hangingPunct="1"/>
            <a:r>
              <a:rPr lang="pt-BR" altLang="pt-BR" sz="2000">
                <a:latin typeface="Arial" charset="0"/>
              </a:rPr>
              <a:t>Tratando-se de fato danoso atribuível ao hospital demandado, na condição de prestador de serviço público, por conduta de seus agentes, incide o disposto no artigo 37, § 6º, da Constituição Federal, o qual prevê a responsabilidade civil objetiva, com fulcro na teoria do risco administrativo. Hipótese em que o contexto probatório revelou que os doadores do sangue transfundido à autora não possuíam, nem possuem o vírus do HIV. O exame da prova pericial e testemunhal, ademais, evidencia a segurança nos procedimentos de transfusões realizadas pelo nosocômio demandado. A parte autora, por outro lado, não produziu prova suficiente que corroborasse os fatos alegados na petição inicial. Nexo causal não comprovado. Manutenção da improcedência da pretensão deduzida na exordial.</a:t>
            </a:r>
          </a:p>
          <a:p>
            <a:pPr eaLnBrk="1" hangingPunct="1"/>
            <a:endParaRPr lang="pt-BR" altLang="pt-BR" sz="2000">
              <a:latin typeface="Arial" charset="0"/>
            </a:endParaRPr>
          </a:p>
          <a:p>
            <a:pPr eaLnBrk="1" hangingPunct="1"/>
            <a:r>
              <a:rPr lang="pt-BR" altLang="pt-BR" sz="2000" b="1">
                <a:latin typeface="Arial" charset="0"/>
              </a:rPr>
              <a:t>2. APELAÇÃO CÍVEL. RESPONSABILIDADE CIVIL. AÇÃO INDENIZATÓRIA. DOENÇA DE CHAGAS. FALSO POSITIVO. FALHA NA PRESTAÇÃO DO SERVIÇO. RESPONSABILIDADE OBJETIVA. DANO EXTRAPATRIMONIAL CONFIGURADO. </a:t>
            </a:r>
            <a:r>
              <a:rPr lang="pt-BR" altLang="pt-BR" sz="2000" b="1" i="1">
                <a:latin typeface="Arial" charset="0"/>
              </a:rPr>
              <a:t>QUANTUM</a:t>
            </a:r>
            <a:r>
              <a:rPr lang="pt-BR" altLang="pt-BR" sz="2000" b="1">
                <a:latin typeface="Arial" charset="0"/>
              </a:rPr>
              <a:t>. CORREÇÃO MONETÁRIA E JUROS DE MORA. CUSTAS PROCESSUAIS. HONORÁRIOS.</a:t>
            </a:r>
            <a:endParaRPr lang="pt-BR" altLang="pt-BR" sz="2000" b="1" u="sng">
              <a:latin typeface="Arial" charset="0"/>
            </a:endParaRPr>
          </a:p>
          <a:p>
            <a:pPr eaLnBrk="1" hangingPunct="1"/>
            <a:r>
              <a:rPr lang="pt-BR" altLang="pt-BR" sz="2000" u="sng">
                <a:latin typeface="Arial" charset="0"/>
              </a:rPr>
              <a:t>- Falha na Prestação do Serviço Público -</a:t>
            </a:r>
            <a:endParaRPr lang="pt-BR" altLang="pt-BR" sz="2000">
              <a:latin typeface="Arial" charset="0"/>
            </a:endParaRPr>
          </a:p>
          <a:p>
            <a:pPr eaLnBrk="1" hangingPunct="1"/>
            <a:r>
              <a:rPr lang="pt-BR" altLang="pt-BR" sz="2000">
                <a:latin typeface="Arial" charset="0"/>
              </a:rPr>
              <a:t>Responsabilidade objetiva (art. 37, § 6º, da CF). Comprovação dos pressupostos caracterizadores da responsabilidade civil. O autor comprovou o nexo causal entre o dano experimentado e o agir ilícito do demandado pela falha na prestação do serviço público. O Laboratório  deixou de cumprir com a normatização específica para a situação do autor, quando o resultado do teste de triagem realizado deu reagente para Doença de Chagas. Como o resultado do exame é relativo, era dever do  convocar o doador para coleta de uma nova amostra, e repetir os exames nessa mesma amostra, Somente após ser constatada a alteração nos testes de triagem, é o caso de ser feito o encaminhamento do paciente a serviços assistenciais para confirmação do diagnóstico, bem como para acompanhamento e tratamento. O autor foi declarado desde logo com a Doença de Chagas, não tendo o demandado o devido cuidado e a necessária cautela de inicialmente encaminhá-lo para pesquisar se existia ou não a doença. Defeito na prestação do serviço, havendo a demonstração na falha do Hemocentro. Configurado o ato ilícito na conduta do réu, sendo perfeitamente cabível a indenização pelo dano causado.</a:t>
            </a:r>
          </a:p>
          <a:p>
            <a:pPr eaLnBrk="1" hangingPunct="1"/>
            <a:endParaRPr lang="pt-BR" altLang="pt-BR" sz="2000">
              <a:latin typeface="Arial" charset="0"/>
            </a:endParaRPr>
          </a:p>
          <a:p>
            <a:pPr eaLnBrk="1" hangingPunct="1"/>
            <a:endParaRPr lang="pt-BR" altLang="pt-BR" sz="2800">
              <a:latin typeface="Arial" charset="0"/>
            </a:endParaRPr>
          </a:p>
          <a:p>
            <a:pPr eaLnBrk="1" hangingPunct="1"/>
            <a:endParaRPr lang="pt-BR" altLang="pt-BR" sz="2800">
              <a:latin typeface="Arial" charset="0"/>
            </a:endParaRPr>
          </a:p>
          <a:p>
            <a:pPr eaLnBrk="1" hangingPunct="1"/>
            <a:endParaRPr lang="pt-BR" altLang="pt-BR" sz="2800">
              <a:latin typeface="Arial" charset="0"/>
            </a:endParaRPr>
          </a:p>
          <a:p>
            <a:pPr eaLnBrk="1" hangingPunct="1"/>
            <a:endParaRPr lang="pt-BR" altLang="pt-BR" sz="2800">
              <a:latin typeface="Arial" charset="0"/>
            </a:endParaRPr>
          </a:p>
          <a:p>
            <a:pPr eaLnBrk="1" hangingPunct="1"/>
            <a:endParaRPr lang="pt-BR" altLang="pt-BR" sz="2800">
              <a:latin typeface="Arial" charset="0"/>
            </a:endParaRPr>
          </a:p>
          <a:p>
            <a:pPr eaLnBrk="1" hangingPunct="1"/>
            <a:r>
              <a:rPr lang="pt-BR" altLang="pt-BR" sz="2800">
                <a:latin typeface="Arial" charset="0"/>
              </a:rPr>
              <a:t>  </a:t>
            </a:r>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099"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4100" name="CaixaDeTexto 5"/>
          <p:cNvSpPr txBox="1">
            <a:spLocks noChangeArrowheads="1"/>
          </p:cNvSpPr>
          <p:nvPr/>
        </p:nvSpPr>
        <p:spPr bwMode="auto">
          <a:xfrm>
            <a:off x="936625" y="3205163"/>
            <a:ext cx="13896975" cy="5878512"/>
          </a:xfrm>
          <a:prstGeom prst="rect">
            <a:avLst/>
          </a:prstGeom>
          <a:noFill/>
          <a:ln w="9525">
            <a:noFill/>
            <a:miter lim="800000"/>
            <a:headEnd/>
            <a:tailEnd/>
          </a:ln>
        </p:spPr>
        <p:txBody>
          <a:bodyPr lIns="151004" tIns="75502" rIns="151004" bIns="75502">
            <a:spAutoFit/>
          </a:bodyPr>
          <a:lstStyle/>
          <a:p>
            <a:pPr eaLnBrk="1" hangingPunct="1">
              <a:buFontTx/>
              <a:buChar char="•"/>
            </a:pPr>
            <a:r>
              <a:rPr lang="pt-BR" altLang="pt-BR" sz="3200">
                <a:latin typeface="Arial" charset="0"/>
              </a:rPr>
              <a:t>Maria Helena Diniz (2003) assegura que o termo responsabilidade deriva do verbo latino </a:t>
            </a:r>
            <a:r>
              <a:rPr lang="pt-BR" altLang="pt-BR" sz="3200" i="1">
                <a:latin typeface="Arial" charset="0"/>
              </a:rPr>
              <a:t>respondere</a:t>
            </a:r>
            <a:r>
              <a:rPr lang="pt-BR" altLang="pt-BR" sz="3200">
                <a:latin typeface="Arial" charset="0"/>
              </a:rPr>
              <a:t>, de </a:t>
            </a:r>
            <a:r>
              <a:rPr lang="pt-BR" altLang="pt-BR" sz="3200" i="1">
                <a:latin typeface="Arial" charset="0"/>
              </a:rPr>
              <a:t>spondeo</a:t>
            </a:r>
            <a:r>
              <a:rPr lang="pt-BR" altLang="pt-BR" sz="3200">
                <a:latin typeface="Arial" charset="0"/>
              </a:rPr>
              <a:t>  termo que significa obrigação, encargo, contraprestação. </a:t>
            </a:r>
          </a:p>
          <a:p>
            <a:pPr eaLnBrk="1" hangingPunct="1"/>
            <a:endParaRPr lang="pt-BR" altLang="pt-BR" sz="3200">
              <a:latin typeface="Arial" charset="0"/>
            </a:endParaRPr>
          </a:p>
          <a:p>
            <a:pPr eaLnBrk="1" hangingPunct="1">
              <a:buFontTx/>
              <a:buChar char="•"/>
            </a:pPr>
            <a:r>
              <a:rPr lang="pt-BR" altLang="pt-BR" sz="3200">
                <a:latin typeface="Arial" charset="0"/>
              </a:rPr>
              <a:t>Já a palavra “civil”, por sua vez, refere-se ao que é relativo aos cidadãos, à sociedade e a vida humana (LIMA, 2011).</a:t>
            </a:r>
          </a:p>
          <a:p>
            <a:pPr eaLnBrk="1" hangingPunct="1">
              <a:buFontTx/>
              <a:buChar char="•"/>
            </a:pPr>
            <a:endParaRPr lang="pt-BR" altLang="pt-BR" sz="3200">
              <a:latin typeface="Arial" charset="0"/>
            </a:endParaRPr>
          </a:p>
          <a:p>
            <a:pPr eaLnBrk="1" hangingPunct="1">
              <a:buFontTx/>
              <a:buChar char="•"/>
            </a:pPr>
            <a:r>
              <a:rPr lang="pt-BR" altLang="pt-BR" sz="3200">
                <a:latin typeface="Arial" charset="0"/>
              </a:rPr>
              <a:t>A responsabilidade civil desde sempre trouxe consigo a noção de que quem causa um dano, de quem causa um prejuízo, um risco ou, em ouras palavras, de quem diminui o patrimônio de outrem, tem o dever de recompor, de indenizar, de responsabilizar-se por tal fato.</a:t>
            </a:r>
            <a:endParaRPr lang="pt-BR" altLang="pt-BR" sz="3200">
              <a:solidFill>
                <a:srgbClr val="7F7F7F"/>
              </a:solidFill>
              <a:latin typeface="Arial" charset="0"/>
              <a:cs typeface="Tahoma" pitchFamily="34"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1747"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p>
        </p:txBody>
      </p:sp>
      <p:sp>
        <p:nvSpPr>
          <p:cNvPr id="31748" name="CaixaDeTexto 5"/>
          <p:cNvSpPr txBox="1">
            <a:spLocks noChangeArrowheads="1"/>
          </p:cNvSpPr>
          <p:nvPr/>
        </p:nvSpPr>
        <p:spPr bwMode="auto">
          <a:xfrm>
            <a:off x="936625" y="2124075"/>
            <a:ext cx="14833600" cy="6858000"/>
          </a:xfrm>
          <a:prstGeom prst="rect">
            <a:avLst/>
          </a:prstGeom>
          <a:noFill/>
          <a:ln w="9525">
            <a:noFill/>
            <a:miter lim="800000"/>
            <a:headEnd/>
            <a:tailEnd/>
          </a:ln>
        </p:spPr>
        <p:txBody>
          <a:bodyPr lIns="151004" tIns="75502" rIns="151004" bIns="75502">
            <a:spAutoFit/>
          </a:bodyPr>
          <a:lstStyle/>
          <a:p>
            <a:pPr eaLnBrk="1" hangingPunct="1"/>
            <a:r>
              <a:rPr lang="pt-BR" altLang="pt-BR" sz="2000">
                <a:latin typeface="Arial" charset="0"/>
              </a:rPr>
              <a:t>3. </a:t>
            </a:r>
            <a:r>
              <a:rPr lang="pt-BR" altLang="pt-BR" sz="2000" b="1">
                <a:latin typeface="Arial" charset="0"/>
              </a:rPr>
              <a:t>APELAÇÃO CÍVEL. RESPONSABILIDADE CIVIL. HOSPITAL. CONTAMINAÇÃO POR TRANSFUSÃO DE SANGUE. VÍRUS HIV. ATENDIMENTO REALIZADO PELO SUS. NEXO CAUSAL NÃO COMPROVADO. DEVER DE INDENIZAR NÃO CONFIGURADO.</a:t>
            </a:r>
            <a:endParaRPr lang="pt-BR" altLang="pt-BR" sz="2000">
              <a:latin typeface="Arial" charset="0"/>
            </a:endParaRPr>
          </a:p>
          <a:p>
            <a:pPr eaLnBrk="1" hangingPunct="1"/>
            <a:r>
              <a:rPr lang="pt-BR" altLang="pt-BR" sz="2000">
                <a:latin typeface="Arial" charset="0"/>
              </a:rPr>
              <a:t>Tratando-se de fato danoso atribuível ao hospital demandado por alegada falha no atendimento hospitalar prestado através do Sistema Único de Saúde, incide o disposto no artigo 37, § 6º, da Constituição Federal, o qual prevê a responsabilidade civil objetiva, com fulcro na teoria do risco administrativo. Hipótese dos autos em que ausente o nexo de causalidade entre o fato e o dano, sendo de rigor a manutenção da improcedência da pretensão deduzida na inicial. Histórico de internações em estabelecimentos hospitalares distintos, aliado a prova técnica e correção do procedimento de controle das bolsas de sangue pelo requerido que não conferem um liame de causalidade a justificar a responsabilidade do requerido. Sentença de improcedência mantida. Precedentes jurisprudenciais.</a:t>
            </a:r>
            <a:endParaRPr lang="pt-BR" altLang="pt-BR" sz="2000" b="1">
              <a:latin typeface="Arial" charset="0"/>
            </a:endParaRPr>
          </a:p>
          <a:p>
            <a:pPr eaLnBrk="1" hangingPunct="1"/>
            <a:r>
              <a:rPr lang="pt-BR" altLang="pt-BR" sz="2000" b="1">
                <a:latin typeface="Arial" charset="0"/>
              </a:rPr>
              <a:t>À UNANIMIDADE. NEGARAM PROVIMENTO AO RECURSO.</a:t>
            </a:r>
          </a:p>
          <a:p>
            <a:pPr eaLnBrk="1" hangingPunct="1"/>
            <a:endParaRPr lang="pt-BR" altLang="pt-BR" sz="2000" b="1">
              <a:latin typeface="Arial" charset="0"/>
            </a:endParaRPr>
          </a:p>
          <a:p>
            <a:pPr eaLnBrk="1" hangingPunct="1"/>
            <a:r>
              <a:rPr lang="pt-BR" altLang="pt-BR" sz="2000">
                <a:latin typeface="Arial" charset="0"/>
              </a:rPr>
              <a:t>4. </a:t>
            </a:r>
            <a:r>
              <a:rPr lang="pt-BR" altLang="pt-BR" sz="2000" b="1">
                <a:latin typeface="Arial" charset="0"/>
              </a:rPr>
              <a:t>REEXAME NECESSÁRIO. RESPONSABILIDADE CIVIL. DIREITO Á SAÚDE. NEGLIGÊNCIA EM ATENDIMENTO HOSPITALAR. A ASSISTÊNCIA À SAÚDE É DIREITO DE TODOS GARANTIDO CONSTITUCIONALMENTE, DEVENDO O ENTE FEDERATIVO CUSTEAR OS MEDICAMENTOS E TRATAMENTOS AOS NECESSITADOS. INTELIGÊNCIA DO ART. 196 DA CF. SENTENÇA CONFIRMADA EM REEXAME NECESSÁRIO.</a:t>
            </a:r>
            <a:r>
              <a:rPr lang="pt-BR" altLang="pt-BR" sz="2000" i="1">
                <a:latin typeface="Arial" charset="0"/>
              </a:rPr>
              <a:t>“(...)</a:t>
            </a:r>
          </a:p>
          <a:p>
            <a:pPr eaLnBrk="1" hangingPunct="1"/>
            <a:r>
              <a:rPr lang="pt-BR" altLang="pt-BR" sz="2000" i="1">
                <a:latin typeface="Arial" charset="0"/>
              </a:rPr>
              <a:t>Pode-se dizer que um hospital, ao receber o paciente, deve proceder com o máximo de segurança no diagnóstico, a fim de evitar danos ao consumidor, bem com segurança na higiene de esterilização de equipamentos, a fim de evitar infecções, entre outras doenças. Ainda, deve agir com a maior retidão possível com os pacientes e com o próprio ambiente do hospital. </a:t>
            </a:r>
          </a:p>
          <a:p>
            <a:pPr eaLnBrk="1" hangingPunct="1"/>
            <a:r>
              <a:rPr lang="pt-BR" altLang="pt-BR" sz="2000" i="1">
                <a:latin typeface="Arial" charset="0"/>
              </a:rPr>
              <a:t>Essa forma de proceder é que faz com que não haja defeito na prestação dos serviços, sendo a morte apenas um fortuito, que realmente não poderia ser evitado. </a:t>
            </a:r>
          </a:p>
          <a:p>
            <a:pPr eaLnBrk="1" hangingPunct="1"/>
            <a:r>
              <a:rPr lang="pt-BR" altLang="pt-BR" sz="2000" i="1">
                <a:latin typeface="Arial" charset="0"/>
              </a:rPr>
              <a:t>Porém, não é o que se depreende da lide em discussão.</a:t>
            </a:r>
            <a:r>
              <a:rPr lang="pt-BR" altLang="pt-BR" sz="20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2771"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p>
        </p:txBody>
      </p:sp>
      <p:sp>
        <p:nvSpPr>
          <p:cNvPr id="32772" name="CaixaDeTexto 5"/>
          <p:cNvSpPr txBox="1">
            <a:spLocks noChangeArrowheads="1"/>
          </p:cNvSpPr>
          <p:nvPr/>
        </p:nvSpPr>
        <p:spPr bwMode="auto">
          <a:xfrm>
            <a:off x="503238" y="2124075"/>
            <a:ext cx="14978062" cy="7467600"/>
          </a:xfrm>
          <a:prstGeom prst="rect">
            <a:avLst/>
          </a:prstGeom>
          <a:noFill/>
          <a:ln w="9525">
            <a:noFill/>
            <a:miter lim="800000"/>
            <a:headEnd/>
            <a:tailEnd/>
          </a:ln>
        </p:spPr>
        <p:txBody>
          <a:bodyPr lIns="151004" tIns="75502" rIns="151004" bIns="75502">
            <a:spAutoFit/>
          </a:bodyPr>
          <a:lstStyle/>
          <a:p>
            <a:pPr eaLnBrk="1" hangingPunct="1"/>
            <a:r>
              <a:rPr lang="pt-BR" altLang="pt-BR" sz="2000" b="1">
                <a:latin typeface="Arial" charset="0"/>
              </a:rPr>
              <a:t>5.APELAÇÃO CÍVEL. AÇÃO DE INDENIZAÇÃO. DANOS MORAIS. INFECÇÃO COM O VÍRUS DA HEPATITE C. </a:t>
            </a:r>
          </a:p>
          <a:p>
            <a:pPr eaLnBrk="1" hangingPunct="1"/>
            <a:r>
              <a:rPr lang="pt-BR" altLang="pt-BR" sz="2000" b="1">
                <a:latin typeface="Arial" charset="0"/>
              </a:rPr>
              <a:t>DEFEITO NA PRESTAÇÃO DO SERVIÇO HOSPITALAR. ART. 14 DO CDC. </a:t>
            </a:r>
            <a:r>
              <a:rPr lang="pt-BR" altLang="pt-BR" sz="2000">
                <a:latin typeface="Arial" charset="0"/>
              </a:rPr>
              <a:t>Os hospitais, na qualidade de prestadores de serviços, respondem independente de culpa pelo serviço defeituoso prestado ao consumidor. Responsabilidade objetiva que somente é afastada quando comprovada a inexistência de defeito ou a culpa exclusiva do consumidor, ou de terceiro, </a:t>
            </a:r>
            <a:r>
              <a:rPr lang="pt-BR" altLang="pt-BR" sz="2000" i="1">
                <a:latin typeface="Arial" charset="0"/>
              </a:rPr>
              <a:t>ex vi</a:t>
            </a:r>
            <a:r>
              <a:rPr lang="pt-BR" altLang="pt-BR" sz="2000">
                <a:latin typeface="Arial" charset="0"/>
              </a:rPr>
              <a:t> do art. 14, § 3º, do CDC. Caso em que restou evidenciado o nexo de causalidade entre a falha do serviço dispensado à autora e a infecção pelo vírus da Hepatite C sofrida por esta, ocorrida durante a realização de procedimento cirúrgico nas dependências do nosocômio réu. Falha no serviço reconhecida. </a:t>
            </a:r>
            <a:endParaRPr lang="pt-BR" altLang="pt-BR" sz="2000" b="1">
              <a:latin typeface="Arial" charset="0"/>
            </a:endParaRPr>
          </a:p>
          <a:p>
            <a:pPr eaLnBrk="1" hangingPunct="1"/>
            <a:r>
              <a:rPr lang="pt-BR" altLang="pt-BR" sz="2000" b="1">
                <a:latin typeface="Arial" charset="0"/>
              </a:rPr>
              <a:t>DANO MORAL. CONFIGURAÇÃO. </a:t>
            </a:r>
            <a:r>
              <a:rPr lang="pt-BR" altLang="pt-BR" sz="2000">
                <a:latin typeface="Arial" charset="0"/>
              </a:rPr>
              <a:t>Evidenciada a dor e o sofrimento suportados pela autora ao tomar conhecimento de que era portadora de Hepatite C, em conseqüência da falha na prestação de serviço da parte demandada, resta caracterizado o </a:t>
            </a:r>
            <a:r>
              <a:rPr lang="pt-BR" altLang="pt-BR" sz="2000" i="1">
                <a:latin typeface="Arial" charset="0"/>
              </a:rPr>
              <a:t>danum in re ipsa</a:t>
            </a:r>
            <a:r>
              <a:rPr lang="pt-BR" altLang="pt-BR" sz="2000">
                <a:latin typeface="Arial" charset="0"/>
              </a:rPr>
              <a:t>, que prescinde de prova quanto à ocorrência de prejuízo concreto. Precedentes desta Corte.</a:t>
            </a:r>
            <a:endParaRPr lang="pt-BR" altLang="pt-BR" sz="2000" b="1" i="1">
              <a:latin typeface="Arial" charset="0"/>
            </a:endParaRPr>
          </a:p>
          <a:p>
            <a:pPr eaLnBrk="1" hangingPunct="1"/>
            <a:endParaRPr lang="pt-BR" altLang="pt-BR" sz="2000">
              <a:latin typeface="Arial" charset="0"/>
            </a:endParaRPr>
          </a:p>
          <a:p>
            <a:pPr eaLnBrk="1" hangingPunct="1"/>
            <a:endParaRPr lang="pt-BR" altLang="pt-BR" sz="2000">
              <a:latin typeface="Arial" charset="0"/>
            </a:endParaRPr>
          </a:p>
          <a:p>
            <a:pPr eaLnBrk="1" hangingPunct="1"/>
            <a:r>
              <a:rPr lang="pt-BR" altLang="pt-BR" sz="2000" b="1">
                <a:latin typeface="Arial" charset="0"/>
              </a:rPr>
              <a:t>6.</a:t>
            </a:r>
            <a:r>
              <a:rPr lang="pt-BR" altLang="pt-BR" sz="2000">
                <a:latin typeface="Arial" charset="0"/>
              </a:rPr>
              <a:t> </a:t>
            </a:r>
            <a:r>
              <a:rPr lang="pt-BR" altLang="pt-BR" sz="2000" b="1">
                <a:latin typeface="Arial" charset="0"/>
              </a:rPr>
              <a:t>MATERIAL DEVIDOS. RESPONSABILIDADE OBJETIVA. AÇÃO DE INDENIZAÇÃO POR DANOS MORAIS. REPARAÇÃO DEVIDA. REPARAÇÃO DEVIDA PELOS DANOS MATERIAIS. PENSIONAMENTO. RELAÇÃO PARENTAL. DEPENDÊNCIA ECÔMICA PRESUMIDA.</a:t>
            </a:r>
            <a:endParaRPr lang="pt-BR" altLang="pt-BR" sz="2000">
              <a:latin typeface="Arial" charset="0"/>
            </a:endParaRPr>
          </a:p>
          <a:p>
            <a:pPr eaLnBrk="1" hangingPunct="1"/>
            <a:r>
              <a:rPr lang="pt-BR" altLang="pt-BR" sz="2000">
                <a:latin typeface="Arial" charset="0"/>
              </a:rPr>
              <a:t>1.Aplica-se a responsabilidade objetiva ao estabelecimento hospitalar pelos serviços prestados, na forma do art. 14, </a:t>
            </a:r>
            <a:r>
              <a:rPr lang="pt-BR" altLang="pt-BR" sz="2000" i="1">
                <a:latin typeface="Arial" charset="0"/>
              </a:rPr>
              <a:t>caput</a:t>
            </a:r>
            <a:r>
              <a:rPr lang="pt-BR" altLang="pt-BR" sz="2000">
                <a:latin typeface="Arial" charset="0"/>
              </a:rPr>
              <a:t>, do CDC, o que faz presumir a culpa do apelante e prescindir da produção de provas a esse respeito, em razão de decorrer aquela do risco da atividade desempenhada. </a:t>
            </a:r>
          </a:p>
          <a:p>
            <a:pPr eaLnBrk="1" hangingPunct="1"/>
            <a:r>
              <a:rPr lang="pt-BR" altLang="pt-BR" sz="2000">
                <a:latin typeface="Arial" charset="0"/>
              </a:rPr>
              <a:t>2.O Hospital demandado apenas desonera-se do dever de indenizar caso comprove a ausência de nexo causal, ou seja, prove a culpa exclusiva da vítima, fato de terceiro, caso fortuito, ou força maior.</a:t>
            </a:r>
          </a:p>
          <a:p>
            <a:pPr eaLnBrk="1" hangingPunct="1"/>
            <a:r>
              <a:rPr lang="pt-BR" altLang="pt-BR" sz="2000">
                <a:latin typeface="Arial" charset="0"/>
              </a:rPr>
              <a:t>3.  Assiste razão à parte autora ao imputar ao nosocômio demandado a responsabilidade pelo evento danoso, na medida em que restou evidenciado nos autos que não foram utilizados todos os materiais e procedimentos necessários para o caso em análise.</a:t>
            </a:r>
          </a:p>
          <a:p>
            <a:pPr eaLnBrk="1" hangingPunct="1"/>
            <a:r>
              <a:rPr lang="pt-BR" altLang="pt-BR" sz="2000">
                <a:latin typeface="Arial" charset="0"/>
              </a:rPr>
              <a:t>4.A prova pericial demonstra, de forma inequívoca, a falha na prestação dos serviços, decorrente da ausência de unidades de sangue suficientes para a transfusão, bem como a inexistência de vaga adequada ao tratamento em unidade intensiva. </a:t>
            </a:r>
            <a:r>
              <a:rPr lang="pt-BR" altLang="pt-BR" sz="20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3795"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endParaRPr lang="pt-BR" altLang="pt-BR" sz="4000">
              <a:solidFill>
                <a:srgbClr val="00B050"/>
              </a:solidFill>
              <a:latin typeface="Tahoma" pitchFamily="34" charset="0"/>
              <a:cs typeface="Tahoma" pitchFamily="34" charset="0"/>
            </a:endParaRPr>
          </a:p>
        </p:txBody>
      </p:sp>
      <p:sp>
        <p:nvSpPr>
          <p:cNvPr id="33796" name="CaixaDeTexto 5"/>
          <p:cNvSpPr txBox="1">
            <a:spLocks noChangeArrowheads="1"/>
          </p:cNvSpPr>
          <p:nvPr/>
        </p:nvSpPr>
        <p:spPr bwMode="auto">
          <a:xfrm>
            <a:off x="503238" y="2124075"/>
            <a:ext cx="14978062" cy="7292975"/>
          </a:xfrm>
          <a:prstGeom prst="rect">
            <a:avLst/>
          </a:prstGeom>
          <a:noFill/>
          <a:ln w="9525">
            <a:noFill/>
            <a:miter lim="800000"/>
            <a:headEnd/>
            <a:tailEnd/>
          </a:ln>
        </p:spPr>
        <p:txBody>
          <a:bodyPr lIns="151004" tIns="75502" rIns="151004" bIns="75502">
            <a:spAutoFit/>
          </a:bodyPr>
          <a:lstStyle/>
          <a:p>
            <a:pPr eaLnBrk="1" hangingPunct="1"/>
            <a:r>
              <a:rPr lang="pt-BR" altLang="pt-BR" b="1">
                <a:latin typeface="Arial" charset="0"/>
              </a:rPr>
              <a:t>APELAÇÃO CÍVEL. RESPONSABILIDADE CIVIL. PACIENTE PORTADORA DE INCOMPATIBILIDADE SANGUÍNEA. ERRO MÉDICO. ERITROBLASTOSE FETAL. DOENÇA HEMOLÍTICA DO RECÉM-NASCIDO. SÍNDROME DE </a:t>
            </a:r>
            <a:r>
              <a:rPr lang="pt-BR" altLang="pt-BR" b="1" i="1">
                <a:latin typeface="Arial" charset="0"/>
              </a:rPr>
              <a:t>KERNICTERUS</a:t>
            </a:r>
            <a:r>
              <a:rPr lang="pt-BR" altLang="pt-BR" b="1">
                <a:latin typeface="Arial" charset="0"/>
              </a:rPr>
              <a:t>. DEMONSTRAÇÃO DE QUE FORAM ADOTADOS OS PROCEDIMENTOS MÉDICOS RECOMENDADOS PARA O CASO. INEXISTÊNCIA DE ERRO MÉDICO. </a:t>
            </a:r>
          </a:p>
          <a:p>
            <a:pPr eaLnBrk="1" hangingPunct="1"/>
            <a:r>
              <a:rPr lang="pt-BR" altLang="pt-BR" b="1">
                <a:latin typeface="Arial" charset="0"/>
              </a:rPr>
              <a:t>APELAÇÃO DA REQUERIDA. FALTA DE INTERESSE RECURSAL. NÃO CONHECIMENTO.</a:t>
            </a:r>
          </a:p>
          <a:p>
            <a:pPr eaLnBrk="1" hangingPunct="1"/>
            <a:r>
              <a:rPr lang="pt-BR" altLang="pt-BR" b="1">
                <a:latin typeface="Arial" charset="0"/>
              </a:rPr>
              <a:t>Não há interesse em reformar parte da sentença que julgou a ação improcedente, uma vez que tal provimento não é prejudicial à apelante/ré, na medida em que não acolhida a pretensão do adversário. Logo, com a prolação da sentença de improcedência, é evidente que a ré não possui interesse recursal em reformá-la.</a:t>
            </a:r>
          </a:p>
          <a:p>
            <a:pPr eaLnBrk="1" hangingPunct="1"/>
            <a:r>
              <a:rPr lang="pt-BR" altLang="pt-BR" b="1">
                <a:latin typeface="Arial" charset="0"/>
              </a:rPr>
              <a:t>LEGITIMIDADE PASSIVA DO HOSPITAL.</a:t>
            </a:r>
          </a:p>
          <a:p>
            <a:pPr eaLnBrk="1" hangingPunct="1"/>
            <a:r>
              <a:rPr lang="pt-BR" altLang="pt-BR" b="1">
                <a:latin typeface="Arial" charset="0"/>
              </a:rPr>
              <a:t>Da análise da prova produzida nos autos, percebe-se que o hospital demandado tem legitimidade passiva </a:t>
            </a:r>
            <a:r>
              <a:rPr lang="pt-BR" altLang="pt-BR" b="1" i="1">
                <a:latin typeface="Arial" charset="0"/>
              </a:rPr>
              <a:t>ad causam</a:t>
            </a:r>
            <a:r>
              <a:rPr lang="pt-BR" altLang="pt-BR" b="1">
                <a:latin typeface="Arial" charset="0"/>
              </a:rPr>
              <a:t>, sobretudo porque o próprio réu admitiu que o médico que atendeu a recém nascida tratava-se de profissional credenciado junto à entidade hospitalar, condição exigida para que o profissional da medicina pudesse desenvolver sua atividade, o que leva necessariamente a sua participação no litígio. Como o atendimento foi realizado pelo médico referido, via Sistema Único de Saúde, e nas dependências do nosocômio demandado, este deve responder aos termos da presente ação, uma vez que o médico que teria praticado o ato apontado como lesivo integrava o seu corpo clínico.</a:t>
            </a:r>
          </a:p>
          <a:p>
            <a:pPr eaLnBrk="1" hangingPunct="1"/>
            <a:r>
              <a:rPr lang="pt-BR" altLang="pt-BR" b="1">
                <a:latin typeface="Arial" charset="0"/>
              </a:rPr>
              <a:t>RESPONSABILIDADE OBJETIVA DO HOSPITAL.</a:t>
            </a:r>
          </a:p>
          <a:p>
            <a:pPr eaLnBrk="1" hangingPunct="1"/>
            <a:r>
              <a:rPr lang="pt-BR" altLang="pt-BR" b="1">
                <a:latin typeface="Arial" charset="0"/>
              </a:rPr>
              <a:t>A responsabilidade civil de hospitais, como prestadores de serviços que são, tem por fundamento o artigo 14 do CDC. A responsabilidade do estabelecimento hospitalar, mesmo sendo objetiva, é vinculada à comprovação da culpa do médico, sob pena de não haver erro médico indenizável. </a:t>
            </a:r>
          </a:p>
          <a:p>
            <a:pPr eaLnBrk="1" hangingPunct="1"/>
            <a:r>
              <a:rPr lang="pt-BR" altLang="pt-BR" b="1">
                <a:latin typeface="Arial" charset="0"/>
              </a:rPr>
              <a:t>O médico demandado valeu-se do exame rotineiro para averiguar a ocorrência do sintoma da doença hemolítica, em face da incompatibilidade sanguínea dos pais da criança recém-nascida. E o teste de Coombs deu resultado negativo, não sendo exame de rotina a dosagem de bilirrubinas</a:t>
            </a:r>
          </a:p>
          <a:p>
            <a:pPr eaLnBrk="1" hangingPunct="1"/>
            <a:r>
              <a:rPr lang="pt-BR" altLang="pt-BR" b="1">
                <a:latin typeface="Arial" charset="0"/>
              </a:rPr>
              <a:t>Demonstração de que o profissional adotou os procedimentos recomendados para o caso, não obstante a lamentável e grave ocorrência.</a:t>
            </a:r>
          </a:p>
          <a:p>
            <a:pPr eaLnBrk="1" hangingPunct="1"/>
            <a:r>
              <a:rPr lang="pt-BR" altLang="pt-BR" b="1">
                <a:latin typeface="Arial" charset="0"/>
              </a:rPr>
              <a:t>Inexistência de violação a dever de cuidado objetivo. </a:t>
            </a:r>
          </a:p>
          <a:p>
            <a:pPr eaLnBrk="1" hangingPunct="1"/>
            <a:r>
              <a:rPr lang="pt-BR" altLang="pt-BR" b="1">
                <a:latin typeface="Arial" charset="0"/>
              </a:rPr>
              <a:t>Circunstância em que não há nexo causal entre o procedimento médico adotado, na medida em que está de acordo com o preconizado pela ciência médica, e o ocorrido.</a:t>
            </a:r>
            <a:r>
              <a:rPr lang="pt-BR" altLang="pt-BR">
                <a:latin typeface="Arial" charset="0"/>
              </a:rPr>
              <a:t>. </a:t>
            </a:r>
            <a:r>
              <a:rPr lang="pt-BR" altLang="pt-BR">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4819"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endParaRPr lang="pt-BR" altLang="pt-BR" sz="4000">
              <a:solidFill>
                <a:srgbClr val="00B050"/>
              </a:solidFill>
              <a:latin typeface="Tahoma" pitchFamily="34" charset="0"/>
              <a:cs typeface="Tahoma" pitchFamily="34" charset="0"/>
            </a:endParaRPr>
          </a:p>
        </p:txBody>
      </p:sp>
      <p:sp>
        <p:nvSpPr>
          <p:cNvPr id="34820" name="CaixaDeTexto 5"/>
          <p:cNvSpPr txBox="1">
            <a:spLocks noChangeArrowheads="1"/>
          </p:cNvSpPr>
          <p:nvPr/>
        </p:nvSpPr>
        <p:spPr bwMode="auto">
          <a:xfrm>
            <a:off x="503238" y="2124075"/>
            <a:ext cx="14978062" cy="7162800"/>
          </a:xfrm>
          <a:prstGeom prst="rect">
            <a:avLst/>
          </a:prstGeom>
          <a:noFill/>
          <a:ln w="9525">
            <a:noFill/>
            <a:miter lim="800000"/>
            <a:headEnd/>
            <a:tailEnd/>
          </a:ln>
        </p:spPr>
        <p:txBody>
          <a:bodyPr lIns="151004" tIns="75502" rIns="151004" bIns="75502">
            <a:spAutoFit/>
          </a:bodyPr>
          <a:lstStyle/>
          <a:p>
            <a:pPr eaLnBrk="1" hangingPunct="1"/>
            <a:r>
              <a:rPr lang="pt-BR" altLang="pt-BR" sz="2000" b="1"/>
              <a:t>APELAÇÃO CÍVEL. RESPONSABILIDADE CIVIL. AÇÃO INDENIZATÓRIA POR DANOS MATERIAIS E MORAIS. CLÍNICA DE IMAGENS. EXAME DE ECOGRAFIA NÃO HÁBIL PARA ANÁLISES DETALHADAS. HOSPITAL. HEPATITE C. AUSENTE NEXO CAUSAL. INEXISTENTE MÍNIMO DE PROVA.</a:t>
            </a:r>
            <a:endParaRPr lang="pt-BR" altLang="pt-BR" sz="2000"/>
          </a:p>
          <a:p>
            <a:pPr eaLnBrk="1" hangingPunct="1"/>
            <a:r>
              <a:rPr lang="pt-BR" altLang="pt-BR" sz="2000"/>
              <a:t>- Caso no qual o autor pretende a concessão de indenização por clínica de imagens, em virtude de exame de ecografia que teria atestado, de forma equivocada, a eficácia de intervenção cirúrgica realizada, deixando de identificar uma fissura ocorrida na uretra; bem como por hospital, sob o fundamento de que teria contraído o vírus da Hepatite C em intervenção cirúrgica realizada na instituição.</a:t>
            </a:r>
          </a:p>
          <a:p>
            <a:pPr eaLnBrk="1" hangingPunct="1"/>
            <a:r>
              <a:rPr lang="pt-BR" altLang="pt-BR" sz="2000"/>
              <a:t>- </a:t>
            </a:r>
            <a:r>
              <a:rPr lang="pt-BR" altLang="pt-BR" sz="2000" b="1"/>
              <a:t>Responsabilidade da clínica de imagens não configurada.</a:t>
            </a:r>
            <a:r>
              <a:rPr lang="pt-BR" altLang="pt-BR" sz="2000"/>
              <a:t> Prova pericial que atesta que o exame de ecografia realizado não se prestava para identificação de uma fissura, de modo que ausente responsabilidade da clínica. Esclarecido pelo médico que requereu o exame que o objetivo da solicitação foi diverso do apontado pelo autor. </a:t>
            </a:r>
          </a:p>
          <a:p>
            <a:pPr eaLnBrk="1" hangingPunct="1">
              <a:buFontTx/>
              <a:buChar char="-"/>
            </a:pPr>
            <a:r>
              <a:rPr lang="pt-BR" altLang="pt-BR" sz="2000" b="1"/>
              <a:t>Responsabilidade do hospital não evidenciada.</a:t>
            </a:r>
            <a:r>
              <a:rPr lang="pt-BR" altLang="pt-BR" sz="2000"/>
              <a:t> Em que pese a responsabilidade hospitalar seja objetiva, inexistente nos autos o mínimo de prova no sentido de que o autor teria contraído o vírus da Hepatite C no hospital demandado, o que afasta o nexo de causalidade entre a conduta do nosocômio e o dano (contágio). Autor que não fez transfusão de sangue em razão de cirurgia e que se limita a alegar que era, antes dos fatos, um contumaz doador de sangue, o que faria presumir que não possuía o vírus em questão. Ausentes, todavia, elementos que permitam afirmar com precisão que o autor, em data próxima à cirurgia realizada, teria doado sangue.</a:t>
            </a:r>
          </a:p>
          <a:p>
            <a:pPr eaLnBrk="1" hangingPunct="1">
              <a:buFontTx/>
              <a:buChar char="-"/>
            </a:pPr>
            <a:endParaRPr lang="pt-BR" altLang="pt-BR" sz="2000"/>
          </a:p>
          <a:p>
            <a:pPr eaLnBrk="1" hangingPunct="1"/>
            <a:r>
              <a:rPr lang="pt-BR" altLang="pt-BR" sz="2000" b="1"/>
              <a:t>RESPONSABILIDADE CIVIL. EXAME DE SANGUE DE DOADORA. RESULTADO FALSO-POSITIVO. CORREÇÃO DO HOSPITAL NO CUMPRIMENTO DOS PROTOCOLOS INDICADOS PELA DOUTRINA MÉDICA E PELO MINISTÉRIO DA SAÚDE. DANO MORAL NÃO CONFIGURADO.</a:t>
            </a:r>
          </a:p>
          <a:p>
            <a:pPr eaLnBrk="1" hangingPunct="1"/>
            <a:r>
              <a:rPr lang="pt-BR" altLang="pt-BR" sz="2000" b="1"/>
              <a:t>Exame laboratorial que acusa, em sangue coletado de doadora, contaminação pelo vírus HIV. Falso-positivo: HIV Teste 1 “reagente”; HIV Teste 2 “Não reagente”. </a:t>
            </a:r>
          </a:p>
          <a:p>
            <a:pPr eaLnBrk="1" hangingPunct="1"/>
            <a:r>
              <a:rPr lang="pt-BR" altLang="pt-BR" sz="2000" b="1"/>
              <a:t>Ciência da doadora quanto à necessidade de serem realizadas novas coletas para confirmar o resultado inicial. </a:t>
            </a:r>
          </a:p>
          <a:p>
            <a:pPr eaLnBrk="1" hangingPunct="1"/>
            <a:r>
              <a:rPr lang="pt-BR" altLang="pt-BR" sz="2000" b="1"/>
              <a:t>Adequação da providência do Hospital de comunicar à Vigilância Sanitária sobre alteração nos exames de triagem, com inserção do indivíduo cujo exame de sangue aponte resultado inicial de falso-positivo para infecção por vírus HIV em listagem provisória de doadores impedidos.</a:t>
            </a:r>
          </a:p>
          <a:p>
            <a:pPr eaLnBrk="1" hangingPunct="1"/>
            <a:r>
              <a:rPr lang="pt-BR" altLang="pt-BR" sz="2000" b="1"/>
              <a:t>Ausência de falha na prestação do serviço. Sentença de improcedência mantida.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5843"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p>
        </p:txBody>
      </p:sp>
      <p:sp>
        <p:nvSpPr>
          <p:cNvPr id="35844" name="CaixaDeTexto 5"/>
          <p:cNvSpPr txBox="1">
            <a:spLocks noChangeArrowheads="1"/>
          </p:cNvSpPr>
          <p:nvPr/>
        </p:nvSpPr>
        <p:spPr bwMode="auto">
          <a:xfrm>
            <a:off x="503238" y="2124075"/>
            <a:ext cx="14978062" cy="8077200"/>
          </a:xfrm>
          <a:prstGeom prst="rect">
            <a:avLst/>
          </a:prstGeom>
          <a:noFill/>
          <a:ln w="9525">
            <a:noFill/>
            <a:miter lim="800000"/>
            <a:headEnd/>
            <a:tailEnd/>
          </a:ln>
        </p:spPr>
        <p:txBody>
          <a:bodyPr lIns="151004" tIns="75502" rIns="151004" bIns="75502">
            <a:spAutoFit/>
          </a:bodyPr>
          <a:lstStyle/>
          <a:p>
            <a:pPr eaLnBrk="1" hangingPunct="1"/>
            <a:r>
              <a:rPr lang="pt-BR" altLang="pt-BR" sz="2000" b="1"/>
              <a:t>AÇÃO DE INDENIZAÇÃO POR DANOS MORAIS E OBRIGAÇÃO DE FAZER. RESPONSABILIDADE CIVIL. HOSPITAL. ERRO MÉDICO. FALHA NA PRESTAÇÃO DO SERVIÇO. CONTAMINAÇÃO POR HIV DURANTE PROCEDIMENTO CIRÚRGICO. ATO ILÍCITO EVIDENCIADO. DANOS MORAIS. OCORRÊNCIA. REDUÇÃO DO </a:t>
            </a:r>
            <a:r>
              <a:rPr lang="pt-BR" altLang="pt-BR" sz="2000" b="1" i="1"/>
              <a:t>QUANTUM</a:t>
            </a:r>
            <a:r>
              <a:rPr lang="pt-BR" altLang="pt-BR" sz="2000" b="1"/>
              <a:t> INDENIZATÓRIO. </a:t>
            </a:r>
          </a:p>
          <a:p>
            <a:pPr eaLnBrk="1" hangingPunct="1"/>
            <a:r>
              <a:rPr lang="pt-BR" altLang="pt-BR" sz="2000" b="1"/>
              <a:t>I. Não prospera a alegação ausência de fundamentação adequada, pois sentença encontra-se devidamente fundamentada, nos termos do art. 93, IX, da Constituição Federal, e art. 489, II e VI, do CPC.</a:t>
            </a:r>
          </a:p>
          <a:p>
            <a:pPr eaLnBrk="1" hangingPunct="1"/>
            <a:r>
              <a:rPr lang="pt-BR" altLang="pt-BR" sz="2000" b="1"/>
              <a:t>II. A responsabilidade civil é a obrigação de reparar o dano causado a alguém. Os hospitais, na qualidade de fornecedores de serviços, respondem objetivamente pelos danos causados aos seus pacientes, ou seja, independente de culpa, bastando a comprovação do prejuízo e do nexo de causalidade. Inteligência do art. 14, </a:t>
            </a:r>
            <a:r>
              <a:rPr lang="pt-BR" altLang="pt-BR" sz="2000" b="1" i="1"/>
              <a:t>caput</a:t>
            </a:r>
            <a:r>
              <a:rPr lang="pt-BR" altLang="pt-BR" sz="2000" b="1"/>
              <a:t>, do CDC.</a:t>
            </a:r>
          </a:p>
          <a:p>
            <a:pPr eaLnBrk="1" hangingPunct="1"/>
            <a:r>
              <a:rPr lang="pt-BR" altLang="pt-BR" sz="2000" b="1"/>
              <a:t>III. No caso concreto, a prova dos autos evidenciou a presença dos requisitos necessários ao reconhecimento do dever de indenizar, pois demonstrada a falha no procedimento adotado pelo nosocômio durante o procedimento cirúrgico realizado, no qual foi necessária transfusão de sangue, causando a contaminação da autora por vírus HIV. Incidência dos arts. 186 e 927, do Código Civil.</a:t>
            </a:r>
          </a:p>
          <a:p>
            <a:pPr eaLnBrk="1" hangingPunct="1"/>
            <a:endParaRPr lang="pt-BR" altLang="pt-BR" sz="2000" b="1"/>
          </a:p>
          <a:p>
            <a:pPr eaLnBrk="1" hangingPunct="1"/>
            <a:r>
              <a:rPr lang="pt-BR" altLang="pt-BR" sz="2000" b="1"/>
              <a:t>AÇÃO DE INDENIZAÇÃO POR DANOS MORAIS. RESPONSABILIDADE CIVIL. HOSPITAL MUNICIPAL. ERRO MÉDICO. FALHA NA PRESTAÇÃO DO SERVIÇO. CONTAMINAÇÃO POR HIV DURANTE PROCEDIMENTO CIRÚRGICO.  DANOS MORAIS. OCORRÊNCIA. MAJORAÇÃO DO </a:t>
            </a:r>
            <a:r>
              <a:rPr lang="pt-BR" altLang="pt-BR" sz="2000" b="1" i="1"/>
              <a:t>QUANTUM</a:t>
            </a:r>
            <a:r>
              <a:rPr lang="pt-BR" altLang="pt-BR" sz="2000" b="1"/>
              <a:t> INDENIZATÓRIO. </a:t>
            </a:r>
          </a:p>
          <a:p>
            <a:pPr eaLnBrk="1" hangingPunct="1"/>
            <a:r>
              <a:rPr lang="pt-BR" altLang="pt-BR" sz="2000" b="1"/>
              <a:t>I. Preliminar. Prescrição. Em se tratando de ações interpostas contra a Fazenda Pública (União, Estados e Municípios), aplica-se o prazo prescricional quinquenal, em observância ao art. 1º, do Decreto nº 20.910/32. Na hipótese dos autos, considerando que a transfusão de sangue na qual a autora e o seu filho restaram contaminados com o vírus HIV ocorreu em 19.11.2008 e que a presente demanda foi ajuizada em 14.06.2013, não foi ultrapassado o prazo prescricional de cinco anos. Preliminar rejeitada.</a:t>
            </a:r>
          </a:p>
          <a:p>
            <a:pPr eaLnBrk="1" hangingPunct="1"/>
            <a:r>
              <a:rPr lang="pt-BR" altLang="pt-BR" sz="2000" b="1"/>
              <a:t>II. A responsabilidade civil é a obrigação de reparar o dano causado a alguém. A responsabilidade dos entes da administração pública, em regra, é objetiva, ou seja, independe de culpa, bastando a comprovação do prejuízo e do nexo de causalidade entre a ação (conduta comissiva ou omissiva) e o dano. Inteligência do art. 37, § 6°, da Constituição Federal. </a:t>
            </a:r>
          </a:p>
          <a:p>
            <a:pPr eaLnBrk="1" hangingPunct="1"/>
            <a:r>
              <a:rPr lang="pt-BR" altLang="pt-BR" sz="2000" b="1"/>
              <a:t>III. No caso concreto, a prova dos autos evidenciou a presença dos requisitos necessários ao reconhecimento do dever de indenizar, pois demonstrada a falha no procedimento adotado pelo nosocômio na realização de procedimento de transfusão de sangue realizado no hospital municipal, no qual a autora e seu filho foram contaminados pelo vírus HIV, vindo este último a falecer meses depois. Incidência dos arts. 186 e 927, do Código Civil.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6867"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JURISPRUDÊNCIA </a:t>
            </a:r>
          </a:p>
        </p:txBody>
      </p:sp>
      <p:sp>
        <p:nvSpPr>
          <p:cNvPr id="36868" name="CaixaDeTexto 5"/>
          <p:cNvSpPr txBox="1">
            <a:spLocks noChangeArrowheads="1"/>
          </p:cNvSpPr>
          <p:nvPr/>
        </p:nvSpPr>
        <p:spPr bwMode="auto">
          <a:xfrm>
            <a:off x="503238" y="2124075"/>
            <a:ext cx="14978062" cy="7567613"/>
          </a:xfrm>
          <a:prstGeom prst="rect">
            <a:avLst/>
          </a:prstGeom>
          <a:noFill/>
          <a:ln w="9525">
            <a:noFill/>
            <a:miter lim="800000"/>
            <a:headEnd/>
            <a:tailEnd/>
          </a:ln>
        </p:spPr>
        <p:txBody>
          <a:bodyPr lIns="151004" tIns="75502" rIns="151004" bIns="75502">
            <a:spAutoFit/>
          </a:bodyPr>
          <a:lstStyle/>
          <a:p>
            <a:pPr marL="342900" indent="-342900" eaLnBrk="1" hangingPunct="1"/>
            <a:r>
              <a:rPr lang="pt-BR" altLang="pt-BR" b="1"/>
              <a:t>EMBARGOS DE DECLARAÇÃO. ACOLHIMENTO. PROCESSUAL CIVIL. TEMPESTIVIDADE DO APELO ADESIVO RECONHECIDA. AUSÊNCIA DE JUNTADA AOS AUTOS DA PEÇA RECURSAL PELA SERVENTIA.</a:t>
            </a:r>
          </a:p>
          <a:p>
            <a:pPr marL="342900" indent="-342900" eaLnBrk="1" hangingPunct="1"/>
            <a:r>
              <a:rPr lang="pt-BR" altLang="pt-BR" b="1"/>
              <a:t>Situação dos autos em que devem ser acolhidos os embargos de declaração para reconhecer a tempestividade do apelo adesivo interposto na origem e não juntado aos autos pela serventia cartorária. </a:t>
            </a:r>
          </a:p>
          <a:p>
            <a:pPr marL="342900" indent="-342900" eaLnBrk="1" hangingPunct="1"/>
            <a:r>
              <a:rPr lang="pt-BR" altLang="pt-BR" b="1"/>
              <a:t>RESPONSABILIDADE CIVIL. ATENDIMENTO PELO SUS. PESSOA JURÍDICA DE DIREITO PRIVADO PRESTADORA DE SERVIÇO PÚBLICO. RESPONSABILIDADE OBJETIVA. FALHA DO SERVIÇO MÉDICO PRESTADO. DEVER DE INDENIZAR.</a:t>
            </a:r>
          </a:p>
          <a:p>
            <a:pPr marL="342900" indent="-342900" eaLnBrk="1" hangingPunct="1"/>
            <a:r>
              <a:rPr lang="pt-BR" altLang="pt-BR" b="1"/>
              <a:t>Tratando-se de fato danoso atribuível ao hospital demandado, pessoa jurídica de direito privado prestador de serviço público de saúde, por conduta de seus agentes, incide o disposto no artigo 37, § 6º, da Constituição Federal, o qual prevê a responsabilidade civil objetiva, com fulcro na teoria do risco administrativo, tendo em vista o atendimento prestado através do SUS. </a:t>
            </a:r>
          </a:p>
          <a:p>
            <a:pPr marL="342900" indent="-342900" eaLnBrk="1" hangingPunct="1"/>
            <a:r>
              <a:rPr lang="pt-BR" altLang="pt-BR" b="1"/>
              <a:t>Situação dos autos em que evidenciada a falha no atendimento médico-hospitalar prestado pelo demandado ao autor pelo erro de diagnóstico e tratamento dispensado, que se mostrou ineficaz. </a:t>
            </a:r>
          </a:p>
          <a:p>
            <a:pPr marL="342900" indent="-342900" eaLnBrk="1" hangingPunct="1"/>
            <a:r>
              <a:rPr lang="pt-BR" altLang="pt-BR" b="1"/>
              <a:t>Caso em que o autor deu entrada no nosocômio demandado em razão de fortes dores nos testículos devido a trauma no quadro da bicicleta, mas teve diagnóstico de pielonefrite (infecção urinária) com o respectivo tratamento mediante internação, sem que fosse realizada uma investigação mais específica de suas condições de saúde para auxiliar no correto diagnóstico (realização de ecografia da bolsa escrotal ou encaminhamento a cirurgia exploradora).</a:t>
            </a:r>
          </a:p>
          <a:p>
            <a:pPr marL="342900" indent="-342900" eaLnBrk="1" hangingPunct="1"/>
            <a:r>
              <a:rPr lang="pt-BR" altLang="pt-BR" b="1"/>
              <a:t>Equívoco do diagnóstico e tratamento dispensado, que se mostrou ineficaz, pois no mesmo dia da alta hospitalar, em razão da persistência de fortes dores, o autor procurou outro estabelecimento hospitalar onde foi diagnosticado com torção testicular à direita e submetido a intervenção cirúrgica, que determinou a extirpação do grão escrotal.</a:t>
            </a:r>
          </a:p>
          <a:p>
            <a:pPr marL="342900" indent="-342900" eaLnBrk="1" hangingPunct="1"/>
            <a:r>
              <a:rPr lang="pt-BR" altLang="pt-BR" b="1"/>
              <a:t>Erro de diagnóstico configurado. Aplicação da teoria da chance perdida, porquanto o erro de diagnóstico tolheu eventuais chances de cura ou melhora do estado de saúde do paciente, contribuindo para que a evolução do quadro culminasse em procedimento cirúrgico mutilador. </a:t>
            </a:r>
          </a:p>
          <a:p>
            <a:pPr marL="342900" indent="-342900" eaLnBrk="1" hangingPunct="1"/>
            <a:r>
              <a:rPr lang="pt-BR" altLang="pt-BR" b="1"/>
              <a:t>Configurada a responsabilidade do demandado devido à evidente falha no atendimento médico-hospitalar, bem como o nexo de causalidade entre o ato e o evento danoso, devendo ser reconhecido o dever de indenizar. </a:t>
            </a:r>
            <a:endParaRPr lang="en-US" altLang="pt-BR" b="1"/>
          </a:p>
          <a:p>
            <a:pPr marL="342900" indent="-342900" eaLnBrk="1" hangingPunct="1"/>
            <a:r>
              <a:rPr lang="en-US" altLang="pt-BR" b="1"/>
              <a:t>DANO MORAL </a:t>
            </a:r>
            <a:r>
              <a:rPr lang="en-US" altLang="pt-BR" b="1" i="1"/>
              <a:t>IN RE IPSA</a:t>
            </a:r>
            <a:r>
              <a:rPr lang="en-US" altLang="pt-BR" b="1"/>
              <a:t>. </a:t>
            </a:r>
            <a:endParaRPr lang="pt-BR" altLang="pt-BR" b="1"/>
          </a:p>
          <a:p>
            <a:pPr marL="342900" indent="-342900" eaLnBrk="1" hangingPunct="1"/>
            <a:r>
              <a:rPr lang="pt-BR" altLang="pt-BR" b="1"/>
              <a:t>Inegável a ocorrência do dano moral, que é </a:t>
            </a:r>
            <a:r>
              <a:rPr lang="pt-BR" altLang="pt-BR" b="1" i="1"/>
              <a:t>in re ipsa</a:t>
            </a:r>
            <a:r>
              <a:rPr lang="pt-BR" altLang="pt-BR" b="1"/>
              <a:t>, porquanto decorrente do próprio fato consistente na falha do serviço prestado pelo demandado.</a:t>
            </a:r>
          </a:p>
          <a:p>
            <a:pPr marL="342900" indent="-342900" eaLnBrk="1" hangingPunct="1"/>
            <a:r>
              <a:rPr lang="pt-BR" altLang="pt-BR" b="1"/>
              <a:t>DANO ESTÉTICO DEMONSTRADO.</a:t>
            </a:r>
          </a:p>
          <a:p>
            <a:pPr marL="342900" indent="-342900" eaLnBrk="1" hangingPunct="1"/>
            <a:r>
              <a:rPr lang="pt-BR" altLang="pt-BR" b="1"/>
              <a:t>OS ELEMENTOS COLIGIDOS NOS AUTOS EVIDENCIAM A ALTERAÇÃO MORFOLÓGICA CORPORAL EM ÓRGÃO SEXUAL REPRODUTOR MASCULINO E QUE CAUSA ABALO À AUTOESTIMA DA VÍTIMA. DANO ESTÉTICO DEMONSTRADO.</a:t>
            </a:r>
            <a:r>
              <a:rPr lang="pt-BR" altLang="pt-B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7891" name="CaixaDeTexto 4"/>
          <p:cNvSpPr txBox="1">
            <a:spLocks noChangeArrowheads="1"/>
          </p:cNvSpPr>
          <p:nvPr/>
        </p:nvSpPr>
        <p:spPr bwMode="auto">
          <a:xfrm>
            <a:off x="936625" y="323850"/>
            <a:ext cx="11376025" cy="1066800"/>
          </a:xfrm>
          <a:prstGeom prst="rect">
            <a:avLst/>
          </a:prstGeom>
          <a:noFill/>
          <a:ln w="9525">
            <a:noFill/>
            <a:miter lim="800000"/>
            <a:headEnd/>
            <a:tailEnd/>
          </a:ln>
        </p:spPr>
        <p:txBody>
          <a:bodyPr lIns="151004" tIns="75502" rIns="151004" bIns="75502">
            <a:spAutoFit/>
          </a:bodyPr>
          <a:lstStyle/>
          <a:p>
            <a:pPr eaLnBrk="1" hangingPunct="1"/>
            <a:endParaRPr lang="pt-BR" altLang="pt-BR" sz="2000" b="1">
              <a:solidFill>
                <a:srgbClr val="00B050"/>
              </a:solidFill>
              <a:latin typeface="Tahoma" pitchFamily="34" charset="0"/>
              <a:cs typeface="Tahoma" pitchFamily="34" charset="0"/>
            </a:endParaRPr>
          </a:p>
          <a:p>
            <a:pPr eaLnBrk="1" hangingPunct="1"/>
            <a:r>
              <a:rPr lang="pt-BR" altLang="pt-BR" sz="4000" b="1">
                <a:solidFill>
                  <a:srgbClr val="00B050"/>
                </a:solidFill>
                <a:latin typeface="Tahoma" pitchFamily="34" charset="0"/>
                <a:cs typeface="Tahoma" pitchFamily="34" charset="0"/>
              </a:rPr>
              <a:t>TESTEMUNHAS DE JEOVÁ</a:t>
            </a:r>
            <a:endParaRPr lang="pt-BR" altLang="pt-BR" sz="4000">
              <a:solidFill>
                <a:srgbClr val="00B050"/>
              </a:solidFill>
              <a:latin typeface="Tahoma" pitchFamily="34" charset="0"/>
              <a:cs typeface="Tahoma" pitchFamily="34" charset="0"/>
            </a:endParaRPr>
          </a:p>
        </p:txBody>
      </p:sp>
      <p:sp>
        <p:nvSpPr>
          <p:cNvPr id="37892" name="CaixaDeTexto 5"/>
          <p:cNvSpPr txBox="1">
            <a:spLocks noChangeArrowheads="1"/>
          </p:cNvSpPr>
          <p:nvPr/>
        </p:nvSpPr>
        <p:spPr bwMode="auto">
          <a:xfrm>
            <a:off x="503238" y="2124075"/>
            <a:ext cx="15338425" cy="7089775"/>
          </a:xfrm>
          <a:prstGeom prst="rect">
            <a:avLst/>
          </a:prstGeom>
          <a:noFill/>
          <a:ln w="9525">
            <a:noFill/>
            <a:miter lim="800000"/>
            <a:headEnd/>
            <a:tailEnd/>
          </a:ln>
        </p:spPr>
        <p:txBody>
          <a:bodyPr lIns="151004" tIns="75502" rIns="151004" bIns="75502">
            <a:spAutoFit/>
          </a:bodyPr>
          <a:lstStyle/>
          <a:p>
            <a:pPr marL="342900" indent="-342900" eaLnBrk="1" hangingPunct="1"/>
            <a:r>
              <a:rPr lang="pt-BR" altLang="pt-BR" sz="2400">
                <a:latin typeface="Arial" charset="0"/>
              </a:rPr>
              <a:t>As Testemunhas de Jeová defendem a opinião que qualquer desses quatro componentes : glóbulos vermelhos; glóbulos brancos; plaquetas e plasma  são parte do sangue e, como tal, devem ser rejeitados como violação do que consideram ser a lei de Deus</a:t>
            </a:r>
          </a:p>
          <a:p>
            <a:pPr marL="342900" indent="-342900" eaLnBrk="1" hangingPunct="1"/>
            <a:endParaRPr lang="pt-BR" altLang="pt-BR" sz="2400">
              <a:latin typeface="Arial" charset="0"/>
            </a:endParaRPr>
          </a:p>
          <a:p>
            <a:pPr marL="342900" indent="-342900" eaLnBrk="1" hangingPunct="1"/>
            <a:r>
              <a:rPr lang="pt-BR" altLang="pt-BR" sz="2400">
                <a:latin typeface="Arial" charset="0"/>
              </a:rPr>
              <a:t>E nenhum sangue comereis em qualquer das vossas habitações, quer de aves quer de gado. Toda a pessoa que comer algum sangue, aquela pessoa será extirpada do seu povo. (Levítico 7: 26-27);</a:t>
            </a:r>
          </a:p>
          <a:p>
            <a:pPr marL="342900" indent="-342900" eaLnBrk="1" hangingPunct="1"/>
            <a:r>
              <a:rPr lang="pt-BR" altLang="pt-BR" sz="2400">
                <a:latin typeface="Arial" charset="0"/>
              </a:rPr>
              <a:t> </a:t>
            </a:r>
          </a:p>
          <a:p>
            <a:pPr marL="342900" indent="-342900" eaLnBrk="1" hangingPunct="1"/>
            <a:r>
              <a:rPr lang="pt-BR" altLang="pt-BR" sz="2400">
                <a:latin typeface="Arial" charset="0"/>
              </a:rPr>
              <a:t>E qualquer homem da casa de Israel, ou dos estrangeiros que peregrinam entre eles, que comer algum sangue, contra aquela alma porei a minha face, e a extirparei do seu povo. Porque a vida da carne está no sangue; pelo que vo-lo tenho dado sobre o altar, para fazer expiação pelas vossas almas; porquanto é o sangue que fará expiação pela alma.</a:t>
            </a:r>
          </a:p>
          <a:p>
            <a:pPr marL="342900" indent="-342900" eaLnBrk="1" hangingPunct="1"/>
            <a:r>
              <a:rPr lang="pt-BR" altLang="pt-BR" sz="2400">
                <a:latin typeface="Arial" charset="0"/>
              </a:rPr>
              <a:t>    (Levítico 17,10-11);</a:t>
            </a:r>
          </a:p>
          <a:p>
            <a:pPr marL="342900" indent="-342900" eaLnBrk="1" hangingPunct="1"/>
            <a:endParaRPr lang="pt-BR" altLang="pt-BR" sz="2400">
              <a:latin typeface="Arial" charset="0"/>
            </a:endParaRPr>
          </a:p>
          <a:p>
            <a:pPr marL="342900" indent="-342900" eaLnBrk="1" hangingPunct="1"/>
            <a:r>
              <a:rPr lang="pt-BR" altLang="pt-BR" sz="2400">
                <a:latin typeface="Arial" charset="0"/>
              </a:rPr>
              <a:t>Também qualquer homem dos filhos de Israel, ou dos estrangeiros que peregrinam entre eles, que caçar animal ou ave que se come, derramará o seu sangue, e o cobrirá com pó; Porquanto a vida de toda a carne é o seu sangue; por isso tenho dito aos filhos de Israel: Não comereis o sangue de nenhuma carne, porque a vida de toda a carne é o seu sangue; qualquer que o comer será extirpado. (Levítico 17, 13-14);</a:t>
            </a:r>
          </a:p>
          <a:p>
            <a:pPr marL="342900" indent="-342900" eaLnBrk="1" hangingPunct="1"/>
            <a:endParaRPr lang="pt-BR" altLang="pt-BR" sz="2400">
              <a:latin typeface="Arial" charset="0"/>
            </a:endParaRPr>
          </a:p>
          <a:p>
            <a:pPr marL="342900" indent="-342900" eaLnBrk="1" hangingPunct="1"/>
            <a:r>
              <a:rPr lang="pt-BR" altLang="pt-BR" sz="2400">
                <a:latin typeface="Arial"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8915"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38916" name="CaixaDeTexto 5"/>
          <p:cNvSpPr txBox="1">
            <a:spLocks noChangeArrowheads="1"/>
          </p:cNvSpPr>
          <p:nvPr/>
        </p:nvSpPr>
        <p:spPr bwMode="auto">
          <a:xfrm>
            <a:off x="503238" y="2124075"/>
            <a:ext cx="15338425" cy="8915400"/>
          </a:xfrm>
          <a:prstGeom prst="rect">
            <a:avLst/>
          </a:prstGeom>
          <a:noFill/>
          <a:ln w="9525">
            <a:noFill/>
            <a:miter lim="800000"/>
            <a:headEnd/>
            <a:tailEnd/>
          </a:ln>
        </p:spPr>
        <p:txBody>
          <a:bodyPr lIns="151004" tIns="75502" rIns="151004" bIns="75502">
            <a:spAutoFit/>
          </a:bodyPr>
          <a:lstStyle/>
          <a:p>
            <a:pPr marL="342900" indent="-342900" eaLnBrk="1" hangingPunct="1"/>
            <a:endParaRPr lang="pt-BR" altLang="pt-BR" sz="2400">
              <a:latin typeface="Arial" charset="0"/>
            </a:endParaRPr>
          </a:p>
          <a:p>
            <a:pPr marL="342900" indent="-342900" eaLnBrk="1" hangingPunct="1"/>
            <a:r>
              <a:rPr lang="pt-BR" altLang="pt-BR" sz="2400">
                <a:latin typeface="Arial" charset="0"/>
              </a:rPr>
              <a:t> Na verdade pareceu bem ao Espírito Santo e a nós, não vos impor mais encargo algum, senão estas coisas necessárias: Que vos abstenhais das coisas sacrificadas aos ídolos, e do sangue, e da carne sufocada, e da fornicação, das quais coisas bem fazeis se vos guardardes. Bem vos vá. (Atos dos Apóstolos 15, 28-29). </a:t>
            </a:r>
          </a:p>
          <a:p>
            <a:pPr marL="342900" indent="-342900" eaLnBrk="1" hangingPunct="1"/>
            <a:endParaRPr lang="pt-BR" altLang="pt-BR" sz="2400">
              <a:latin typeface="Arial" charset="0"/>
            </a:endParaRPr>
          </a:p>
          <a:p>
            <a:pPr marL="342900" indent="-342900" eaLnBrk="1" hangingPunct="1"/>
            <a:r>
              <a:rPr lang="pt-BR" altLang="pt-BR" sz="2400">
                <a:latin typeface="Arial" charset="0"/>
              </a:rPr>
              <a:t>Tudo quanto se move, que é vivente, será para vosso mantimento; tudo vos tenho dado como a erva verde. A carne, porém, com sua vida, isto é, com seu sangue, não comereis. Certamente requererei o vosso sangue, o sangue das vossas vidas; da mão de todo o animal o requererei; como também da mão do homem, e da mão do irmão de cada um requererei a vida do homem  (Gênesis 9: 3-5);</a:t>
            </a:r>
          </a:p>
          <a:p>
            <a:pPr marL="342900" indent="-342900" eaLnBrk="1" hangingPunct="1"/>
            <a:endParaRPr lang="pt-BR" altLang="pt-BR" sz="2400">
              <a:latin typeface="Arial" charset="0"/>
            </a:endParaRPr>
          </a:p>
          <a:p>
            <a:pPr marL="342900" indent="-342900" eaLnBrk="1" hangingPunct="1"/>
            <a:r>
              <a:rPr lang="pt-BR" altLang="pt-BR" sz="2400">
                <a:latin typeface="Arial" charset="0"/>
              </a:rPr>
              <a:t>Para apoiar as Testemunhas de Jeová na sua recusa de receber sangue, para sanar mal entendidos da parte de médicos e hospitais, e para criar um espírito de maior cooperação entre as instituições de saúde e os pacientes, o Corpo de Governantes das Testemunhas de Jeová estabeleceu Comissões de Ligação Hospitalar,( COLIH) a partir de 1979.</a:t>
            </a:r>
          </a:p>
          <a:p>
            <a:pPr marL="342900" indent="-342900" eaLnBrk="1" hangingPunct="1"/>
            <a:endParaRPr lang="pt-BR" altLang="pt-BR" sz="2400">
              <a:latin typeface="Arial" charset="0"/>
            </a:endParaRPr>
          </a:p>
          <a:p>
            <a:pPr marL="342900" indent="-342900" eaLnBrk="1" hangingPunct="1"/>
            <a:r>
              <a:rPr lang="pt-BR" altLang="pt-BR" sz="2400">
                <a:latin typeface="Arial" charset="0"/>
              </a:rPr>
              <a:t>O médico entra em um dilema, entre respeitar os direitos do paciente em recusar o tratamento e seu próprio dever em fazer tudo que estiver ao seu alcance para restabelecer a saúde do seu cliente;</a:t>
            </a:r>
          </a:p>
          <a:p>
            <a:pPr marL="342900" indent="-342900" eaLnBrk="1" hangingPunct="1"/>
            <a:r>
              <a:rPr lang="pt-BR" altLang="pt-BR" sz="2400">
                <a:latin typeface="Arial" charset="0"/>
              </a:rPr>
              <a:t>Art. 5º Todos são iguais perante a lei, sem distinção de qualquer natureza, garantindo-se aos brasileiros e aos estrangeiros residentes no País a inviolabilidade do direito à vida, à liberdade, à igualdade, à segurança e à propriedade, nos termos seguintes: </a:t>
            </a:r>
          </a:p>
          <a:p>
            <a:pPr marL="342900" indent="-342900" eaLnBrk="1" hangingPunct="1"/>
            <a:r>
              <a:rPr lang="pt-BR" altLang="pt-BR" sz="2400">
                <a:latin typeface="Arial" charset="0"/>
              </a:rPr>
              <a:t>II - ninguém será obrigado a fazer ou deixar</a:t>
            </a:r>
          </a:p>
          <a:p>
            <a:pPr marL="342900" indent="-342900" eaLnBrk="1" hangingPunct="1"/>
            <a:r>
              <a:rPr lang="pt-BR" altLang="pt-BR" sz="2400">
                <a:latin typeface="Arial" charset="0"/>
              </a:rPr>
              <a:t>     de fazer alguma coisa senão em virtude de</a:t>
            </a:r>
          </a:p>
          <a:p>
            <a:pPr marL="342900" indent="-342900" eaLnBrk="1" hangingPunct="1"/>
            <a:r>
              <a:rPr lang="pt-BR" altLang="pt-BR" sz="2400">
                <a:latin typeface="Arial" charset="0"/>
              </a:rPr>
              <a:t>     lei.</a:t>
            </a:r>
          </a:p>
          <a:p>
            <a:pPr marL="342900" indent="-342900" eaLnBrk="1" hangingPunct="1"/>
            <a:endParaRPr lang="pt-BR" altLang="pt-BR" sz="240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39939"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39940" name="CaixaDeTexto 5"/>
          <p:cNvSpPr txBox="1">
            <a:spLocks noChangeArrowheads="1"/>
          </p:cNvSpPr>
          <p:nvPr/>
        </p:nvSpPr>
        <p:spPr bwMode="auto">
          <a:xfrm>
            <a:off x="503238" y="2124075"/>
            <a:ext cx="15338425" cy="6797675"/>
          </a:xfrm>
          <a:prstGeom prst="rect">
            <a:avLst/>
          </a:prstGeom>
          <a:noFill/>
          <a:ln w="9525">
            <a:noFill/>
            <a:miter lim="800000"/>
            <a:headEnd/>
            <a:tailEnd/>
          </a:ln>
        </p:spPr>
        <p:txBody>
          <a:bodyPr lIns="151004" tIns="75502" rIns="151004" bIns="75502">
            <a:spAutoFit/>
          </a:bodyPr>
          <a:lstStyle/>
          <a:p>
            <a:pPr marL="342900" indent="-342900" eaLnBrk="1" hangingPunct="1"/>
            <a:endParaRPr lang="pt-BR" altLang="pt-BR" sz="2400">
              <a:latin typeface="Arial" charset="0"/>
            </a:endParaRPr>
          </a:p>
          <a:p>
            <a:pPr marL="342900" indent="-342900" eaLnBrk="1" hangingPunct="1"/>
            <a:r>
              <a:rPr lang="pt-BR" altLang="pt-BR" sz="2400">
                <a:latin typeface="Arial" charset="0"/>
              </a:rPr>
              <a:t>Art. 5º Todos são iguais perante a lei, sem distinção de qualquer natureza, garantindo-se aos brasileiros e aos estrangeiros residentes no País a inviolabilidade do direito à vida, à liberdade, à igualdade, à segurança e à propriedade, nos termos seguintes: </a:t>
            </a:r>
          </a:p>
          <a:p>
            <a:pPr marL="342900" indent="-342900" eaLnBrk="1" hangingPunct="1"/>
            <a:r>
              <a:rPr lang="pt-BR" altLang="pt-BR" sz="2400">
                <a:latin typeface="Arial" charset="0"/>
              </a:rPr>
              <a:t>II - ninguém será obrigado a fazer ou deixar de fazer alguma coisa senão em virtude delei.</a:t>
            </a:r>
          </a:p>
          <a:p>
            <a:pPr marL="342900" indent="-342900" eaLnBrk="1" hangingPunct="1"/>
            <a:endParaRPr lang="pt-BR" altLang="pt-BR" sz="2400">
              <a:latin typeface="Arial" charset="0"/>
            </a:endParaRPr>
          </a:p>
          <a:p>
            <a:pPr marL="342900" indent="-342900" algn="just" eaLnBrk="1" hangingPunct="1">
              <a:spcBef>
                <a:spcPct val="20000"/>
              </a:spcBef>
              <a:buFont typeface="Arial" charset="0"/>
              <a:buNone/>
            </a:pPr>
            <a:r>
              <a:rPr lang="pt-BR" altLang="pt-BR" sz="2400">
                <a:latin typeface="Arial" charset="0"/>
              </a:rPr>
              <a:t>VI - é inviolável a liberdade de consciência e de crença, sendo assegurado o livre exercício dos cultos religiosos e garantida, na forma da lei, a proteção aos locais de culto e a suas liturgias.</a:t>
            </a:r>
          </a:p>
          <a:p>
            <a:pPr marL="342900" indent="-342900" eaLnBrk="1" hangingPunct="1"/>
            <a:endParaRPr lang="pt-BR" altLang="pt-BR" sz="2400">
              <a:latin typeface="Arial" charset="0"/>
            </a:endParaRPr>
          </a:p>
          <a:p>
            <a:pPr marL="342900" indent="-342900" eaLnBrk="1" hangingPunct="1"/>
            <a:r>
              <a:rPr lang="pt-BR" altLang="pt-BR" sz="2400">
                <a:latin typeface="Arial" charset="0"/>
              </a:rPr>
              <a:t>É vedado ao médico:  </a:t>
            </a:r>
          </a:p>
          <a:p>
            <a:pPr marL="342900" indent="-342900" eaLnBrk="1" hangingPunct="1"/>
            <a:endParaRPr lang="pt-BR" altLang="pt-BR" sz="2400">
              <a:latin typeface="Arial" charset="0"/>
            </a:endParaRPr>
          </a:p>
          <a:p>
            <a:pPr marL="342900" indent="-342900" eaLnBrk="1" hangingPunct="1"/>
            <a:r>
              <a:rPr lang="pt-BR" altLang="pt-BR" sz="2400">
                <a:latin typeface="Arial" charset="0"/>
              </a:rPr>
              <a:t>Art. 46 - Efetuar qualquer procedimento médico sem o esclarecimento e consentimento prévios do paciente ou de seu responsável legal, salvo iminente perigo de vida. </a:t>
            </a:r>
          </a:p>
          <a:p>
            <a:pPr marL="342900" indent="-342900" eaLnBrk="1" hangingPunct="1"/>
            <a:endParaRPr lang="pt-BR" altLang="pt-BR" sz="2400">
              <a:latin typeface="Arial" charset="0"/>
            </a:endParaRPr>
          </a:p>
          <a:p>
            <a:pPr marL="342900" indent="-342900" eaLnBrk="1" hangingPunct="1"/>
            <a:r>
              <a:rPr lang="pt-BR" altLang="pt-BR" sz="2400">
                <a:latin typeface="Arial" charset="0"/>
              </a:rPr>
              <a:t>Art.56. Desrespeitar o direito do paciente de decidir livremente sobre a execução de práticas diagnósticas ou terapêuticas, salvo em caso de iminente perigo de vida. </a:t>
            </a:r>
          </a:p>
          <a:p>
            <a:pPr marL="342900" indent="-342900" eaLnBrk="1" hangingPunct="1"/>
            <a:endParaRPr lang="pt-BR" altLang="pt-BR" sz="2400">
              <a:latin typeface="Arial" charset="0"/>
            </a:endParaRPr>
          </a:p>
          <a:p>
            <a:pPr marL="342900" indent="-342900" eaLnBrk="1" hangingPunct="1"/>
            <a:endParaRPr lang="pt-BR" altLang="pt-BR" sz="240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0963"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40964" name="CaixaDeTexto 5"/>
          <p:cNvSpPr txBox="1">
            <a:spLocks noChangeArrowheads="1"/>
          </p:cNvSpPr>
          <p:nvPr/>
        </p:nvSpPr>
        <p:spPr bwMode="auto">
          <a:xfrm>
            <a:off x="503238" y="1908175"/>
            <a:ext cx="15338425" cy="8185150"/>
          </a:xfrm>
          <a:prstGeom prst="rect">
            <a:avLst/>
          </a:prstGeom>
          <a:noFill/>
          <a:ln w="9525">
            <a:noFill/>
            <a:miter lim="800000"/>
            <a:headEnd/>
            <a:tailEnd/>
          </a:ln>
        </p:spPr>
        <p:txBody>
          <a:bodyPr lIns="151004" tIns="75502" rIns="151004" bIns="75502">
            <a:spAutoFit/>
          </a:bodyPr>
          <a:lstStyle/>
          <a:p>
            <a:pPr marL="342900" indent="-342900" eaLnBrk="1" hangingPunct="1"/>
            <a:endParaRPr lang="pt-BR" altLang="pt-BR" sz="2400">
              <a:latin typeface="Arial" charset="0"/>
            </a:endParaRPr>
          </a:p>
          <a:p>
            <a:pPr marL="342900" indent="-342900" eaLnBrk="1" hangingPunct="1"/>
            <a:r>
              <a:rPr lang="pt-BR" altLang="pt-BR" sz="2400">
                <a:latin typeface="Arial" charset="0"/>
              </a:rPr>
              <a:t>Em caso de haver recusa em permitir a transfusão de sangue, o médico, obedecendo a seu Código de Ética Médica, deverá observar a seguinte conduta: </a:t>
            </a:r>
          </a:p>
          <a:p>
            <a:pPr marL="342900" indent="-342900" eaLnBrk="1" hangingPunct="1"/>
            <a:r>
              <a:rPr lang="pt-BR" altLang="pt-BR" sz="2400">
                <a:latin typeface="Arial" charset="0"/>
              </a:rPr>
              <a:t>1º - Se não houver iminente perigo de vida, o médico respeitará a vontade do paciente ou de seus responsáveis. </a:t>
            </a:r>
          </a:p>
          <a:p>
            <a:pPr marL="342900" indent="-342900" eaLnBrk="1" hangingPunct="1"/>
            <a:r>
              <a:rPr lang="pt-BR" altLang="pt-BR" sz="2400">
                <a:latin typeface="Arial" charset="0"/>
              </a:rPr>
              <a:t>2º - Se houver iminente perigo de vida, o médico praticará a transfusão de sangue  independentemente de consentimento  do paciente ou de seus responsáveis.</a:t>
            </a:r>
          </a:p>
          <a:p>
            <a:pPr marL="342900" indent="-342900" eaLnBrk="1" hangingPunct="1"/>
            <a:endParaRPr lang="pt-BR" altLang="pt-BR" sz="2400">
              <a:latin typeface="Arial" charset="0"/>
            </a:endParaRPr>
          </a:p>
          <a:p>
            <a:pPr marL="342900" indent="-342900" eaLnBrk="1" hangingPunct="1"/>
            <a:r>
              <a:rPr lang="pt-BR" altLang="pt-BR" sz="2400">
                <a:latin typeface="Arial" charset="0"/>
              </a:rPr>
              <a:t>De quem é a decisão sobre procedimentos diagnósticos e terapêuticos? </a:t>
            </a:r>
          </a:p>
          <a:p>
            <a:pPr marL="342900" indent="-342900" eaLnBrk="1" hangingPunct="1"/>
            <a:r>
              <a:rPr lang="pt-BR" altLang="pt-BR" sz="2400">
                <a:latin typeface="Arial" charset="0"/>
              </a:rPr>
              <a:t>O médico precisa obter o consentimento do paciente quando ele acredita que a transfusão de sangue é necessária? </a:t>
            </a:r>
          </a:p>
          <a:p>
            <a:pPr marL="342900" indent="-342900" eaLnBrk="1" hangingPunct="1"/>
            <a:r>
              <a:rPr lang="pt-BR" altLang="pt-BR" sz="2400">
                <a:latin typeface="Arial" charset="0"/>
              </a:rPr>
              <a:t>O paciente tem direito de recusar um tratamento médico mesmo em tais circunstâncias?</a:t>
            </a:r>
          </a:p>
          <a:p>
            <a:pPr marL="342900" indent="-342900" eaLnBrk="1" hangingPunct="1"/>
            <a:r>
              <a:rPr lang="pt-BR" altLang="pt-BR" sz="2400">
                <a:latin typeface="Arial" charset="0"/>
              </a:rPr>
              <a:t>O que é bom e o que é mau para cada pessoa individualmente ?</a:t>
            </a:r>
          </a:p>
          <a:p>
            <a:pPr marL="342900" indent="-342900" eaLnBrk="1" hangingPunct="1"/>
            <a:r>
              <a:rPr lang="pt-BR" altLang="pt-BR" sz="2400">
                <a:latin typeface="Arial" charset="0"/>
              </a:rPr>
              <a:t>O que deve ser priorizado nas ações de saúde, a norma jurídica ou a doutrina religiosa? </a:t>
            </a:r>
          </a:p>
          <a:p>
            <a:pPr marL="342900" indent="-342900" eaLnBrk="1" hangingPunct="1"/>
            <a:r>
              <a:rPr lang="pt-BR" altLang="pt-BR" sz="2400">
                <a:latin typeface="Arial" charset="0"/>
              </a:rPr>
              <a:t>É ético prescrever transfusão de sangue a uma criança Testemunha de Jeová, à revelia da posição de seus pais?</a:t>
            </a:r>
          </a:p>
          <a:p>
            <a:pPr marL="342900" indent="-342900" eaLnBrk="1" hangingPunct="1"/>
            <a:r>
              <a:rPr lang="pt-BR" altLang="pt-BR" sz="2400">
                <a:latin typeface="Arial" charset="0"/>
              </a:rPr>
              <a:t> Há que se respeitar à vontade de quem quer que seja, legalmente competente, inclusive de morrer, sem  ser violado em sua crença?</a:t>
            </a:r>
          </a:p>
          <a:p>
            <a:pPr marL="342900" indent="-342900" eaLnBrk="1" hangingPunct="1"/>
            <a:r>
              <a:rPr lang="pt-BR" altLang="pt-BR" sz="2400">
                <a:latin typeface="Arial" charset="0"/>
              </a:rPr>
              <a:t>Estado tem a obrigação jurídica de custear o pagamento, via SUS, de tratamentos alternativos às transfusões de sangue ? </a:t>
            </a:r>
          </a:p>
          <a:p>
            <a:pPr marL="342900" indent="-342900" eaLnBrk="1" hangingPunct="1"/>
            <a:endParaRPr lang="pt-BR" altLang="pt-BR" sz="2400">
              <a:latin typeface="Arial" charset="0"/>
            </a:endParaRPr>
          </a:p>
          <a:p>
            <a:pPr marL="342900" indent="-342900" eaLnBrk="1" hangingPunct="1"/>
            <a:r>
              <a:rPr lang="pt-BR" altLang="pt-BR" sz="2400">
                <a:latin typeface="Arial" charset="0"/>
              </a:rPr>
              <a:t>Proteger a vida de um indivíduo, mesmo que isto represente ferir profundamente a sua dignidade, é o certo?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5123"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5124" name="CaixaDeTexto 5"/>
          <p:cNvSpPr txBox="1">
            <a:spLocks noChangeArrowheads="1"/>
          </p:cNvSpPr>
          <p:nvPr/>
        </p:nvSpPr>
        <p:spPr bwMode="auto">
          <a:xfrm>
            <a:off x="936625" y="3205163"/>
            <a:ext cx="13896975" cy="6853237"/>
          </a:xfrm>
          <a:prstGeom prst="rect">
            <a:avLst/>
          </a:prstGeom>
          <a:noFill/>
          <a:ln w="9525">
            <a:noFill/>
            <a:miter lim="800000"/>
            <a:headEnd/>
            <a:tailEnd/>
          </a:ln>
        </p:spPr>
        <p:txBody>
          <a:bodyPr lIns="151004" tIns="75502" rIns="151004" bIns="75502">
            <a:spAutoFit/>
          </a:bodyPr>
          <a:lstStyle/>
          <a:p>
            <a:pPr eaLnBrk="1" hangingPunct="1">
              <a:buFontTx/>
              <a:buChar char="•"/>
            </a:pPr>
            <a:r>
              <a:rPr lang="pt-BR" altLang="pt-BR" sz="3200">
                <a:latin typeface="Arial" charset="0"/>
              </a:rPr>
              <a:t>surge a ideia de aplicação da pena equivalente a ofensa cometida, o que veio a ser conhecida como "a Lei do Talião" "</a:t>
            </a:r>
            <a:r>
              <a:rPr lang="pt-BR" altLang="pt-BR" sz="3200" i="1">
                <a:latin typeface="Arial" charset="0"/>
              </a:rPr>
              <a:t>olho por olho, dente por dente</a:t>
            </a:r>
            <a:r>
              <a:rPr lang="pt-BR" altLang="pt-BR" sz="3200">
                <a:latin typeface="Arial" charset="0"/>
              </a:rPr>
              <a:t>". </a:t>
            </a:r>
          </a:p>
          <a:p>
            <a:pPr eaLnBrk="1" hangingPunct="1"/>
            <a:endParaRPr lang="pt-BR" altLang="pt-BR" sz="3200">
              <a:latin typeface="Arial" charset="0"/>
            </a:endParaRPr>
          </a:p>
          <a:p>
            <a:pPr eaLnBrk="1" hangingPunct="1">
              <a:buFontTx/>
              <a:buChar char="•"/>
            </a:pPr>
            <a:r>
              <a:rPr lang="pt-BR" altLang="pt-BR" sz="3200">
                <a:latin typeface="Arial" charset="0"/>
              </a:rPr>
              <a:t>a responsabilidade passou a ser tratada no Artigo 186 do Código Civil nos seguintes termos:  "</a:t>
            </a:r>
            <a:r>
              <a:rPr lang="pt-BR" altLang="pt-BR" sz="3200" i="1">
                <a:latin typeface="Arial" charset="0"/>
              </a:rPr>
              <a:t>Aquele que, por ação ou omissão voluntária, negligência ou imprudência, violar direito e causar dano a outrem, ainda que exclusivamente moral, comete ato lícito</a:t>
            </a:r>
            <a:r>
              <a:rPr lang="pt-BR" altLang="pt-BR" sz="3200">
                <a:latin typeface="Arial" charset="0"/>
              </a:rPr>
              <a:t>".</a:t>
            </a:r>
          </a:p>
          <a:p>
            <a:pPr eaLnBrk="1" hangingPunct="1">
              <a:buFontTx/>
              <a:buChar char="•"/>
            </a:pPr>
            <a:endParaRPr lang="pt-BR" altLang="pt-BR" sz="3200">
              <a:latin typeface="Arial" charset="0"/>
            </a:endParaRPr>
          </a:p>
          <a:p>
            <a:pPr eaLnBrk="1" hangingPunct="1">
              <a:buFontTx/>
              <a:buChar char="•"/>
            </a:pPr>
            <a:r>
              <a:rPr lang="pt-BR" altLang="pt-BR" sz="3200">
                <a:latin typeface="Arial" charset="0"/>
              </a:rPr>
              <a:t>Art. 187. Também comete ato ilícito o titular de um direito que, ao exercê-lo, excede manifestamente os limites impostos pelo seu fim econômico ou social, pela boa-fé ou pelos bons costumes”. </a:t>
            </a:r>
          </a:p>
          <a:p>
            <a:pPr eaLnBrk="1" hangingPunct="1">
              <a:buFontTx/>
              <a:buChar char="•"/>
            </a:pPr>
            <a:endParaRPr lang="pt-BR" altLang="pt-BR" sz="3200">
              <a:latin typeface="Arial"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1987"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41988" name="CaixaDeTexto 5"/>
          <p:cNvSpPr txBox="1">
            <a:spLocks noChangeArrowheads="1"/>
          </p:cNvSpPr>
          <p:nvPr/>
        </p:nvSpPr>
        <p:spPr bwMode="auto">
          <a:xfrm>
            <a:off x="431800" y="1836738"/>
            <a:ext cx="15338425" cy="7747000"/>
          </a:xfrm>
          <a:prstGeom prst="rect">
            <a:avLst/>
          </a:prstGeom>
          <a:noFill/>
          <a:ln w="9525">
            <a:noFill/>
            <a:miter lim="800000"/>
            <a:headEnd/>
            <a:tailEnd/>
          </a:ln>
        </p:spPr>
        <p:txBody>
          <a:bodyPr lIns="151004" tIns="75502" rIns="151004" bIns="75502">
            <a:spAutoFit/>
          </a:bodyPr>
          <a:lstStyle/>
          <a:p>
            <a:pPr marL="342900" indent="-342900" algn="just" eaLnBrk="1" hangingPunct="1">
              <a:lnSpc>
                <a:spcPct val="80000"/>
              </a:lnSpc>
              <a:spcBef>
                <a:spcPct val="20000"/>
              </a:spcBef>
              <a:buFont typeface="Arial" charset="0"/>
              <a:buChar char="•"/>
            </a:pPr>
            <a:r>
              <a:rPr lang="pt-BR" altLang="pt-BR" sz="2400">
                <a:latin typeface="Arial" charset="0"/>
              </a:rPr>
              <a:t>O único caso encontrado no STJ tratava-se de um pedido de Habeas corpus impetrado por um médico Testemunha de Jeová implicado em um caso ocorrido no estado de São Paulo. Trata-se de uma menina de 13 anos que morreu em 22 de julho de 1993. A mãe dela era testemunha de Jeová e não autorizou a transfusão. Os pais e um médico amigo da família, que também é testemunha de Jeová, mas não cuidou da garota, assumiram o risco ao impedir a ação dos médicos. O caso, segundo notícia veiculada em  novembro de 2010 iria  a júri popular.</a:t>
            </a:r>
          </a:p>
          <a:p>
            <a:pPr marL="342900" indent="-342900" eaLnBrk="1" hangingPunct="1"/>
            <a:endParaRPr lang="pt-BR" altLang="pt-BR" sz="2400">
              <a:latin typeface="Arial" charset="0"/>
            </a:endParaRPr>
          </a:p>
          <a:p>
            <a:pPr marL="342900" indent="-342900" eaLnBrk="1" hangingPunct="1"/>
            <a:r>
              <a:rPr lang="pt-BR" altLang="pt-BR" sz="2400">
                <a:latin typeface="Arial" charset="0"/>
              </a:rPr>
              <a:t>Caso 1: apelação de decisão favorável ao hospital em que estava sendo tratado, para proceder à transfusão sanguínea mesmo sem o consentimento do paciente. Foi negado por entendimento de que havia risco iminente de vida por se tratar de doença grave.</a:t>
            </a:r>
          </a:p>
          <a:p>
            <a:pPr marL="342900" indent="-342900" eaLnBrk="1" hangingPunct="1"/>
            <a:endParaRPr lang="pt-BR" altLang="pt-BR" sz="2400">
              <a:latin typeface="Arial" charset="0"/>
            </a:endParaRPr>
          </a:p>
          <a:p>
            <a:pPr marL="342900" indent="-342900" eaLnBrk="1" hangingPunct="1"/>
            <a:r>
              <a:rPr lang="pt-BR" altLang="pt-BR" sz="2400">
                <a:latin typeface="Arial" charset="0"/>
              </a:rPr>
              <a:t>Caso 2: agravo foi provido, se deu devido à paciente encontrar-se em alta hospitalar quando julgada a ação, não sendo realizada transfusão até o momento, tendo o hospital, embora com autorização judicial favorável ao procedimento, respeitado a vontade da paciente.</a:t>
            </a:r>
          </a:p>
          <a:p>
            <a:pPr marL="342900" indent="-342900" eaLnBrk="1" hangingPunct="1"/>
            <a:endParaRPr lang="pt-BR" altLang="pt-BR" sz="2400">
              <a:latin typeface="Arial" charset="0"/>
            </a:endParaRPr>
          </a:p>
          <a:p>
            <a:pPr marL="342900" indent="-342900" eaLnBrk="1" hangingPunct="1"/>
            <a:r>
              <a:rPr lang="pt-BR" altLang="pt-BR" sz="2400">
                <a:latin typeface="Arial" charset="0"/>
              </a:rPr>
              <a:t>Caso 3: o único que respeitou a vontade da paciente em detrimento da necessidade de tratamento, sendo dois votos a um.</a:t>
            </a:r>
          </a:p>
          <a:p>
            <a:pPr marL="342900" indent="-342900" eaLnBrk="1" hangingPunct="1"/>
            <a:r>
              <a:rPr lang="pt-BR" altLang="pt-BR" sz="2400">
                <a:latin typeface="Arial" charset="0"/>
              </a:rPr>
              <a:t>Caso 4 e 5: hospitais que solicitavam permissão para transfusão em pacientes Testemunhas de Jeová que se recusaram ao tratamento. A decisão em ambos os casos foi de que não há necessidade de solicitação judicial de autorização pois se constatado o risco iminente de morte, a transfusão, mesmo contra a vontade do paciente, deve ser feita, tendo o hospital respaldo legal para realizar o procedimento.</a:t>
            </a:r>
          </a:p>
          <a:p>
            <a:pPr marL="342900" indent="-342900" eaLnBrk="1" hangingPunct="1"/>
            <a:endParaRPr lang="pt-BR" altLang="pt-BR" sz="240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3011"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43012" name="CaixaDeTexto 5"/>
          <p:cNvSpPr txBox="1">
            <a:spLocks noChangeArrowheads="1"/>
          </p:cNvSpPr>
          <p:nvPr/>
        </p:nvSpPr>
        <p:spPr bwMode="auto">
          <a:xfrm>
            <a:off x="503238" y="1908175"/>
            <a:ext cx="15338425" cy="7820025"/>
          </a:xfrm>
          <a:prstGeom prst="rect">
            <a:avLst/>
          </a:prstGeom>
          <a:noFill/>
          <a:ln w="9525">
            <a:noFill/>
            <a:miter lim="800000"/>
            <a:headEnd/>
            <a:tailEnd/>
          </a:ln>
        </p:spPr>
        <p:txBody>
          <a:bodyPr lIns="151004" tIns="75502" rIns="151004" bIns="75502">
            <a:spAutoFit/>
          </a:bodyPr>
          <a:lstStyle/>
          <a:p>
            <a:pPr marL="342900" indent="-342900" eaLnBrk="1" hangingPunct="1"/>
            <a:r>
              <a:rPr lang="pt-BR" altLang="pt-BR" sz="2400">
                <a:latin typeface="Arial" charset="0"/>
              </a:rPr>
              <a:t>Caso 6: pedido de tratamento alternativo em cirurgia de grande porte com alto risco de sangramento. O pedido foi negado pois o Estado não dispunha dos equipamentos solicitados para realização do procedimento pelo SUS ( Sistema Único de Saúde ).</a:t>
            </a:r>
          </a:p>
          <a:p>
            <a:pPr marL="342900" indent="-342900" eaLnBrk="1" hangingPunct="1"/>
            <a:r>
              <a:rPr lang="pt-BR" altLang="pt-BR" sz="2400">
                <a:latin typeface="Arial" charset="0"/>
              </a:rPr>
              <a:t>Distinções, na prestação do serviço público de saúde, para atender às convicções religiosas ferem o direito à igualdade na repartição dos encargos públicos. Daí que a liberdade de religião garantida a todos pela Constituição da República não assegura o direito à pessoa humana de exigir do Estado prestação diferenciada no serviço público para atender às regras e as praticas da fé que professa. </a:t>
            </a:r>
            <a:endParaRPr lang="pt-BR" altLang="pt-BR" sz="2400" b="1">
              <a:latin typeface="Arial" charset="0"/>
            </a:endParaRPr>
          </a:p>
          <a:p>
            <a:pPr marL="342900" indent="-342900" eaLnBrk="1" hangingPunct="1"/>
            <a:r>
              <a:rPr lang="pt-BR" altLang="pt-BR" sz="2400">
                <a:latin typeface="Arial" charset="0"/>
              </a:rPr>
              <a:t>Recurso desprovido.</a:t>
            </a:r>
            <a:endParaRPr lang="pt-BR" altLang="pt-BR" sz="2400" b="1">
              <a:latin typeface="Arial" charset="0"/>
            </a:endParaRPr>
          </a:p>
          <a:p>
            <a:pPr marL="342900" indent="-342900" eaLnBrk="1" hangingPunct="1"/>
            <a:endParaRPr lang="pt-BR" altLang="pt-BR" sz="2400">
              <a:latin typeface="Arial" charset="0"/>
            </a:endParaRPr>
          </a:p>
          <a:p>
            <a:pPr marL="342900" indent="-342900" eaLnBrk="1" hangingPunct="1"/>
            <a:r>
              <a:rPr lang="pt-BR" altLang="pt-BR" sz="2400">
                <a:latin typeface="Arial" charset="0"/>
              </a:rPr>
              <a:t>Caso 7: solicitação de indenização por parte de plano de saúde que não realizou procedimento de histerectomia ( retirada do útero) em paciente Testemunha de Jeová por não haver possibilidade de realizar  transfusão em caso de necessidade. A paciente realizou a cirurgia com médico particular e solicitou reembolso das despesas ao plano</a:t>
            </a:r>
          </a:p>
          <a:p>
            <a:pPr marL="342900" indent="-342900" eaLnBrk="1" hangingPunct="1"/>
            <a:r>
              <a:rPr lang="pt-BR" altLang="pt-BR" sz="2400">
                <a:latin typeface="Arial" charset="0"/>
              </a:rPr>
              <a:t>Inexiste abusividade na negativa de cobertura para realização de procedimento “sem sangue”, realizado por médico particular, não credenciado ao plano de saúde. Caso em que a paciente, por motivo de crença religiosa (Testemunha de Jeová), se nega a receber transfusão de sangue, mesmo caso necessário, contrariando a técnica tradicional. Os médicos conveniados não podem ser compelidos a atuar com técnica diversa, que não caracteriza especialização e com significativo aumento de risco à vida e integridade física do paciente. Ademais, não verificada situação de urgência ou emergência. Sentença mantida. Precedentes.</a:t>
            </a:r>
            <a:endParaRPr lang="pt-BR" altLang="pt-BR" sz="2400" b="1">
              <a:latin typeface="Arial" charset="0"/>
            </a:endParaRPr>
          </a:p>
          <a:p>
            <a:pPr marL="342900" indent="-342900" eaLnBrk="1" hangingPunct="1"/>
            <a:r>
              <a:rPr lang="pt-BR" altLang="pt-BR" sz="2400" b="1">
                <a:latin typeface="Arial" charset="0"/>
              </a:rPr>
              <a:t>RECURSO DESPROVIDO.</a:t>
            </a:r>
            <a:endParaRPr lang="pt-BR" altLang="pt-BR" sz="2400">
              <a:latin typeface="Arial" charset="0"/>
            </a:endParaRPr>
          </a:p>
          <a:p>
            <a:pPr marL="342900" indent="-342900" eaLnBrk="1" hangingPunct="1"/>
            <a:endParaRPr lang="pt-BR" altLang="pt-BR" sz="240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4035"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TESTEMUNHAS DE JEOVÁ</a:t>
            </a:r>
          </a:p>
        </p:txBody>
      </p:sp>
      <p:sp>
        <p:nvSpPr>
          <p:cNvPr id="44036" name="CaixaDeTexto 5"/>
          <p:cNvSpPr txBox="1">
            <a:spLocks noChangeArrowheads="1"/>
          </p:cNvSpPr>
          <p:nvPr/>
        </p:nvSpPr>
        <p:spPr bwMode="auto">
          <a:xfrm>
            <a:off x="503238" y="1908175"/>
            <a:ext cx="15338425" cy="7089775"/>
          </a:xfrm>
          <a:prstGeom prst="rect">
            <a:avLst/>
          </a:prstGeom>
          <a:noFill/>
          <a:ln w="9525">
            <a:noFill/>
            <a:miter lim="800000"/>
            <a:headEnd/>
            <a:tailEnd/>
          </a:ln>
        </p:spPr>
        <p:txBody>
          <a:bodyPr lIns="151004" tIns="75502" rIns="151004" bIns="75502">
            <a:spAutoFit/>
          </a:bodyPr>
          <a:lstStyle/>
          <a:p>
            <a:pPr marL="342900" indent="-342900" eaLnBrk="1" hangingPunct="1"/>
            <a:endParaRPr lang="pt-BR" altLang="pt-BR" sz="2400">
              <a:latin typeface="Arial" charset="0"/>
            </a:endParaRPr>
          </a:p>
          <a:p>
            <a:pPr marL="342900" indent="-342900" eaLnBrk="1" hangingPunct="1">
              <a:buFontTx/>
              <a:buChar char="•"/>
            </a:pPr>
            <a:r>
              <a:rPr lang="pt-BR" altLang="pt-BR" sz="2400">
                <a:latin typeface="Arial" charset="0"/>
              </a:rPr>
              <a:t>Nas decisões judiciais podemos perceber que há a tendência a priorizar o direito à vida em detrimento da liberdade religiosa. Também não está contemplado o direito a tratamento alternativo para aqueles que  rejeitam o tradicional. </a:t>
            </a:r>
          </a:p>
          <a:p>
            <a:pPr marL="342900" indent="-342900" eaLnBrk="1" hangingPunct="1">
              <a:buFontTx/>
              <a:buChar char="•"/>
            </a:pPr>
            <a:endParaRPr lang="pt-BR" altLang="pt-BR" sz="2400">
              <a:latin typeface="Arial" charset="0"/>
            </a:endParaRPr>
          </a:p>
          <a:p>
            <a:pPr marL="342900" indent="-342900" eaLnBrk="1" hangingPunct="1">
              <a:lnSpc>
                <a:spcPct val="90000"/>
              </a:lnSpc>
              <a:spcBef>
                <a:spcPct val="20000"/>
              </a:spcBef>
              <a:buFont typeface="Arial" charset="0"/>
              <a:buChar char="•"/>
            </a:pPr>
            <a:r>
              <a:rPr lang="pt-BR" altLang="pt-BR" sz="2400">
                <a:latin typeface="Arial" charset="0"/>
              </a:rPr>
              <a:t>A colisão de direitos fundamentais ocorre quando um direito fundamental interfere diretamente no âmbito de proteção de outro, ou seja, quando dois ou mais direitos consagrados na Constituição encontram-se em contradição no caso concreto.</a:t>
            </a:r>
          </a:p>
          <a:p>
            <a:pPr marL="342900" indent="-342900" eaLnBrk="1" hangingPunct="1">
              <a:lnSpc>
                <a:spcPct val="90000"/>
              </a:lnSpc>
              <a:spcBef>
                <a:spcPct val="20000"/>
              </a:spcBef>
              <a:buFont typeface="Arial" charset="0"/>
              <a:buChar char="•"/>
            </a:pPr>
            <a:endParaRPr lang="pt-BR" altLang="pt-BR" sz="2400">
              <a:latin typeface="Arial" charset="0"/>
            </a:endParaRPr>
          </a:p>
          <a:p>
            <a:pPr marL="342900" indent="-342900" eaLnBrk="1" hangingPunct="1">
              <a:buFontTx/>
              <a:buChar char="•"/>
            </a:pPr>
            <a:r>
              <a:rPr lang="pt-BR" altLang="pt-BR" sz="2400">
                <a:latin typeface="Arial" charset="0"/>
              </a:rPr>
              <a:t>O único caso que levou em consideração a liberdade de crença religiosa em detrimento à vida, foi o que entendeu que para as Testemunhas de Jeová viver sem honrar a Deus é uma vida vazia e indigna. O argumento utilizado foi:</a:t>
            </a:r>
          </a:p>
          <a:p>
            <a:pPr marL="342900" indent="-342900" eaLnBrk="1" hangingPunct="1"/>
            <a:r>
              <a:rPr lang="pt-BR" altLang="pt-BR" sz="2400">
                <a:latin typeface="Arial" charset="0"/>
              </a:rPr>
              <a:t>  “A liberdade de crença expressada pela paciente, ora agravante, reveste sua vida de sentido, sentido este    não compreendido, na sua verdadeira dimensão, por quem não vive e não comunga de tais valores. A dignidade que emana da sua escolha religiosa tem tamanha importância para ela que, entre correr o risco de perder a vida, mas permanecer íntegra em relação aos seus valores/ideais religiosos, e receber uma transfusão de sangue, tendo violados seus valores e sua dignidade de pessoa humana, esta escolheu manter-se íntegra em sua crença.”</a:t>
            </a:r>
            <a:endParaRPr lang="pt-BR" altLang="pt-BR" sz="2400" i="1">
              <a:latin typeface="Arial" charset="0"/>
            </a:endParaRPr>
          </a:p>
          <a:p>
            <a:pPr marL="342900" indent="-342900" eaLnBrk="1" hangingPunct="1">
              <a:buFontTx/>
              <a:buChar char="•"/>
            </a:pPr>
            <a:endParaRPr lang="pt-BR" altLang="pt-BR" sz="240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5059" name="CaixaDeTexto 4"/>
          <p:cNvSpPr txBox="1">
            <a:spLocks noChangeArrowheads="1"/>
          </p:cNvSpPr>
          <p:nvPr/>
        </p:nvSpPr>
        <p:spPr bwMode="auto">
          <a:xfrm>
            <a:off x="936625" y="323850"/>
            <a:ext cx="11376025" cy="1076325"/>
          </a:xfrm>
          <a:prstGeom prst="rect">
            <a:avLst/>
          </a:prstGeom>
          <a:noFill/>
          <a:ln w="9525">
            <a:noFill/>
            <a:miter lim="800000"/>
            <a:headEnd/>
            <a:tailEnd/>
          </a:ln>
        </p:spPr>
        <p:txBody>
          <a:bodyPr lIns="151004" tIns="75502" rIns="151004" bIns="75502">
            <a:spAutoFit/>
          </a:bodyPr>
          <a:lstStyle/>
          <a:p>
            <a:pPr eaLnBrk="1" hangingPunct="1"/>
            <a:r>
              <a:rPr lang="pt-BR" altLang="pt-BR" sz="2000" b="1">
                <a:solidFill>
                  <a:srgbClr val="00B050"/>
                </a:solidFill>
                <a:latin typeface="Tahoma" pitchFamily="34" charset="0"/>
                <a:cs typeface="Tahoma" pitchFamily="34" charset="0"/>
              </a:rPr>
              <a:t>TÍTULO DA APRESENTAÇÃO</a:t>
            </a:r>
          </a:p>
          <a:p>
            <a:pPr eaLnBrk="1" hangingPunct="1"/>
            <a:r>
              <a:rPr lang="pt-BR" altLang="pt-BR" sz="4000" b="1">
                <a:solidFill>
                  <a:srgbClr val="00B050"/>
                </a:solidFill>
                <a:latin typeface="Tahoma" pitchFamily="34" charset="0"/>
                <a:cs typeface="Tahoma" pitchFamily="34" charset="0"/>
              </a:rPr>
              <a:t>TÍTULO DO SLIDE</a:t>
            </a:r>
            <a:endParaRPr lang="pt-BR" altLang="pt-BR" sz="4000">
              <a:solidFill>
                <a:srgbClr val="00B050"/>
              </a:solidFill>
              <a:latin typeface="Tahoma" pitchFamily="34" charset="0"/>
              <a:cs typeface="Tahoma" pitchFamily="34" charset="0"/>
            </a:endParaRPr>
          </a:p>
        </p:txBody>
      </p:sp>
      <p:sp>
        <p:nvSpPr>
          <p:cNvPr id="45060" name="CaixaDeTexto 5"/>
          <p:cNvSpPr txBox="1">
            <a:spLocks noChangeArrowheads="1"/>
          </p:cNvSpPr>
          <p:nvPr/>
        </p:nvSpPr>
        <p:spPr bwMode="auto">
          <a:xfrm>
            <a:off x="431800" y="1836738"/>
            <a:ext cx="14978063" cy="6923087"/>
          </a:xfrm>
          <a:prstGeom prst="rect">
            <a:avLst/>
          </a:prstGeom>
          <a:noFill/>
          <a:ln w="9525">
            <a:noFill/>
            <a:miter lim="800000"/>
            <a:headEnd/>
            <a:tailEnd/>
          </a:ln>
        </p:spPr>
        <p:txBody>
          <a:bodyPr lIns="151004" tIns="75502" rIns="151004" bIns="75502">
            <a:spAutoFit/>
          </a:bodyPr>
          <a:lstStyle/>
          <a:p>
            <a:pPr marL="342900" indent="-342900" eaLnBrk="1" hangingPunct="1"/>
            <a:endParaRPr lang="pt-BR" altLang="pt-BR" sz="2400">
              <a:latin typeface="Arial" charset="0"/>
            </a:endParaRPr>
          </a:p>
          <a:p>
            <a:pPr marL="342900" indent="-342900" eaLnBrk="1" hangingPunct="1"/>
            <a:r>
              <a:rPr lang="pt-BR" altLang="pt-BR" sz="2400">
                <a:latin typeface="Arial" charset="0"/>
              </a:rPr>
              <a:t>  </a:t>
            </a:r>
            <a:r>
              <a:rPr lang="pt-BR" altLang="pt-BR" sz="2800">
                <a:latin typeface="Arial" charset="0"/>
              </a:rPr>
              <a:t>“A liberdade de crença expressada pela paciente, ora agravante, reveste sua vida de sentido, sentido este    não compreendido, na sua verdadeira dimensão, por quem não vive e não comunga de tais valores. A dignidade que emana da sua escolha religiosa tem tamanha importância para ela que, entre correr o risco de perder a vida, mas permanecer íntegra em relação aos seus valores/ideais religiosos, e receber uma transfusão de sangue, tendo violados seus valores e sua dignidade de pessoa humana, esta escolheu manter-se íntegra em sua crença.”</a:t>
            </a:r>
          </a:p>
          <a:p>
            <a:pPr marL="342900" indent="-342900" eaLnBrk="1" hangingPunct="1"/>
            <a:endParaRPr lang="pt-BR" altLang="pt-BR" sz="2800">
              <a:latin typeface="Arial" charset="0"/>
            </a:endParaRPr>
          </a:p>
          <a:p>
            <a:pPr marL="342900" indent="-342900" eaLnBrk="1" hangingPunct="1"/>
            <a:r>
              <a:rPr lang="pt-BR" altLang="pt-BR" sz="2800">
                <a:latin typeface="Arial" charset="0"/>
              </a:rPr>
              <a:t>Esta sentença define com perfeição o cerne da questão de recusa de transfusão para as Testemunhas de Jeová e que foi muito bem definido pelo Des. Cláudio Baldino Maciel. Para eles não se trata apenas de defesa de direitos humanos trata-se de dignidade e honra. E a crença de que a aceitação de transfusão implica na perda do direito à uma dádiva maior que é a concessão da </a:t>
            </a:r>
            <a:r>
              <a:rPr lang="pt-BR" altLang="pt-BR" sz="2800" b="1">
                <a:solidFill>
                  <a:srgbClr val="FF0000"/>
                </a:solidFill>
                <a:latin typeface="Arial" charset="0"/>
              </a:rPr>
              <a:t>VIDA ETERNA</a:t>
            </a:r>
            <a:r>
              <a:rPr lang="pt-BR" altLang="pt-BR" sz="2800">
                <a:latin typeface="Arial" charset="0"/>
              </a:rPr>
              <a:t>.</a:t>
            </a:r>
          </a:p>
          <a:p>
            <a:pPr marL="342900" indent="-342900" eaLnBrk="1" hangingPunct="1"/>
            <a:endParaRPr lang="pt-BR" altLang="pt-BR" sz="2800" i="1">
              <a:latin typeface="Arial" charset="0"/>
            </a:endParaRPr>
          </a:p>
          <a:p>
            <a:pPr marL="342900" indent="-342900" eaLnBrk="1" hangingPunct="1">
              <a:buFontTx/>
              <a:buChar char="•"/>
            </a:pPr>
            <a:endParaRPr lang="pt-BR" altLang="pt-BR" sz="280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6083"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COMO PROCEDER?</a:t>
            </a:r>
          </a:p>
        </p:txBody>
      </p:sp>
      <p:sp>
        <p:nvSpPr>
          <p:cNvPr id="46084" name="CaixaDeTexto 5"/>
          <p:cNvSpPr txBox="1">
            <a:spLocks noChangeArrowheads="1"/>
          </p:cNvSpPr>
          <p:nvPr/>
        </p:nvSpPr>
        <p:spPr bwMode="auto">
          <a:xfrm>
            <a:off x="936625" y="2339975"/>
            <a:ext cx="14833600" cy="5026025"/>
          </a:xfrm>
          <a:prstGeom prst="rect">
            <a:avLst/>
          </a:prstGeom>
          <a:noFill/>
          <a:ln w="9525">
            <a:noFill/>
            <a:miter lim="800000"/>
            <a:headEnd/>
            <a:tailEnd/>
          </a:ln>
        </p:spPr>
        <p:txBody>
          <a:bodyPr lIns="151004" tIns="75502" rIns="151004" bIns="75502">
            <a:spAutoFit/>
          </a:bodyPr>
          <a:lstStyle/>
          <a:p>
            <a:pPr eaLnBrk="1" hangingPunct="1"/>
            <a:r>
              <a:rPr lang="pt-PT" altLang="pt-BR" sz="3200">
                <a:latin typeface="Arial" charset="0"/>
              </a:rPr>
              <a:t>Prevenção: uma mudança de cultura. Além de se concentrar em cuidar da saúde do paciente, o médico tem que se resguardar de um eventual processo judicial, o que ele somente vai conseguir por meio da manutenção de uma documentação adequada, principalmente pelo preenchimento correto do </a:t>
            </a:r>
            <a:r>
              <a:rPr lang="pt-PT" altLang="pt-BR" sz="3200" b="1">
                <a:latin typeface="Arial" charset="0"/>
              </a:rPr>
              <a:t>prontuário</a:t>
            </a:r>
            <a:r>
              <a:rPr lang="pt-PT" altLang="pt-BR" sz="3200">
                <a:latin typeface="Arial" charset="0"/>
              </a:rPr>
              <a:t>. </a:t>
            </a:r>
          </a:p>
          <a:p>
            <a:pPr eaLnBrk="1" hangingPunct="1"/>
            <a:endParaRPr lang="pt-PT" altLang="pt-BR" sz="3200">
              <a:latin typeface="Arial" charset="0"/>
            </a:endParaRPr>
          </a:p>
          <a:p>
            <a:pPr eaLnBrk="1" hangingPunct="1"/>
            <a:endParaRPr lang="pt-PT" altLang="pt-BR" sz="3200">
              <a:latin typeface="Arial" charset="0"/>
            </a:endParaRPr>
          </a:p>
          <a:p>
            <a:pPr eaLnBrk="1" hangingPunct="1"/>
            <a:r>
              <a:rPr lang="pt-PT" altLang="pt-BR" sz="3200">
                <a:latin typeface="Arial" charset="0"/>
              </a:rPr>
              <a:t>Outra medida muito importante é a assinatura do </a:t>
            </a:r>
            <a:r>
              <a:rPr lang="pt-PT" altLang="pt-BR" sz="3200" b="1">
                <a:latin typeface="Arial" charset="0"/>
              </a:rPr>
              <a:t>termo de consentimento informado</a:t>
            </a:r>
            <a:r>
              <a:rPr lang="pt-PT" altLang="pt-BR" sz="3200">
                <a:latin typeface="Arial" charset="0"/>
              </a:rPr>
              <a:t>, documento no qual o paciente deve ser esclarecido em linguagem direta e completa sobre </a:t>
            </a:r>
            <a:r>
              <a:rPr lang="pt-PT" altLang="pt-BR" sz="3200">
                <a:solidFill>
                  <a:srgbClr val="FF0000"/>
                </a:solidFill>
                <a:latin typeface="Arial" charset="0"/>
              </a:rPr>
              <a:t>todos</a:t>
            </a:r>
            <a:r>
              <a:rPr lang="pt-PT" altLang="pt-BR" sz="3200">
                <a:latin typeface="Arial" charset="0"/>
              </a:rPr>
              <a:t> os riscos e expectativas do tratamento.</a:t>
            </a:r>
            <a:endParaRPr lang="pt-BR" altLang="pt-BR" sz="320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7107"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COMO PROCEDER?</a:t>
            </a:r>
          </a:p>
        </p:txBody>
      </p:sp>
      <p:sp>
        <p:nvSpPr>
          <p:cNvPr id="47108" name="CaixaDeTexto 5"/>
          <p:cNvSpPr txBox="1">
            <a:spLocks noChangeArrowheads="1"/>
          </p:cNvSpPr>
          <p:nvPr/>
        </p:nvSpPr>
        <p:spPr bwMode="auto">
          <a:xfrm>
            <a:off x="936625" y="2339975"/>
            <a:ext cx="14833600" cy="6000750"/>
          </a:xfrm>
          <a:prstGeom prst="rect">
            <a:avLst/>
          </a:prstGeom>
          <a:noFill/>
          <a:ln w="9525">
            <a:noFill/>
            <a:miter lim="800000"/>
            <a:headEnd/>
            <a:tailEnd/>
          </a:ln>
        </p:spPr>
        <p:txBody>
          <a:bodyPr lIns="151004" tIns="75502" rIns="151004" bIns="75502">
            <a:spAutoFit/>
          </a:bodyPr>
          <a:lstStyle/>
          <a:p>
            <a:pPr eaLnBrk="1" hangingPunct="1"/>
            <a:r>
              <a:rPr lang="pt-PT" altLang="pt-BR" sz="3200">
                <a:latin typeface="Arial" charset="0"/>
              </a:rPr>
              <a:t>Igualmente importante é o médico dar </a:t>
            </a:r>
            <a:r>
              <a:rPr lang="pt-PT" altLang="pt-BR" sz="3200" b="1">
                <a:latin typeface="Arial" charset="0"/>
              </a:rPr>
              <a:t>continuidade ao tratamento</a:t>
            </a:r>
            <a:r>
              <a:rPr lang="pt-PT" altLang="pt-BR" sz="3200">
                <a:latin typeface="Arial" charset="0"/>
              </a:rPr>
              <a:t> e, se for caso, notificar o paciente de que ele precisa de acompanhamento. Vários dos danos são decorrentes do tratamento inadequado e da falta do paciente em seguir as prescrições.</a:t>
            </a:r>
            <a:r>
              <a:rPr lang="pt-BR" altLang="pt-BR" sz="3200">
                <a:latin typeface="Arial" charset="0"/>
              </a:rPr>
              <a:t> </a:t>
            </a:r>
          </a:p>
          <a:p>
            <a:pPr eaLnBrk="1" hangingPunct="1"/>
            <a:endParaRPr lang="pt-BR" altLang="pt-BR" sz="3200">
              <a:latin typeface="Arial" charset="0"/>
            </a:endParaRPr>
          </a:p>
          <a:p>
            <a:pPr eaLnBrk="1" hangingPunct="1"/>
            <a:endParaRPr lang="pt-BR" altLang="pt-BR" sz="3200">
              <a:latin typeface="Arial" charset="0"/>
            </a:endParaRPr>
          </a:p>
          <a:p>
            <a:pPr eaLnBrk="1" hangingPunct="1"/>
            <a:r>
              <a:rPr lang="pt-BR" altLang="pt-BR" sz="3200">
                <a:latin typeface="Arial" charset="0"/>
              </a:rPr>
              <a:t>Todos os atendimentos e tomadas de decisões devem ser anotados. “O que não está registrado não existe”.</a:t>
            </a:r>
          </a:p>
          <a:p>
            <a:pPr eaLnBrk="1" hangingPunct="1"/>
            <a:endParaRPr lang="pt-BR" altLang="pt-BR" sz="3200">
              <a:latin typeface="Arial" charset="0"/>
            </a:endParaRPr>
          </a:p>
          <a:p>
            <a:pPr eaLnBrk="1" hangingPunct="1"/>
            <a:endParaRPr lang="pt-BR" altLang="pt-BR" sz="3200">
              <a:latin typeface="Arial" charset="0"/>
            </a:endParaRPr>
          </a:p>
          <a:p>
            <a:pPr eaLnBrk="1" hangingPunct="1"/>
            <a:r>
              <a:rPr lang="pt-BR" altLang="pt-BR" sz="3200">
                <a:latin typeface="Arial" charset="0"/>
              </a:rPr>
              <a:t>Solicitar sempre que possível assinatura do paciente/doador ao proceder esclarecimentos e atendimentos relacionados ao serviço.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8131"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r>
              <a:rPr lang="pt-BR" altLang="pt-BR" sz="4000" b="1">
                <a:solidFill>
                  <a:srgbClr val="00B050"/>
                </a:solidFill>
                <a:latin typeface="Tahoma" pitchFamily="34" charset="0"/>
                <a:cs typeface="Tahoma" pitchFamily="34" charset="0"/>
              </a:rPr>
              <a:t>COMO PROCEDER?</a:t>
            </a:r>
          </a:p>
        </p:txBody>
      </p:sp>
      <p:sp>
        <p:nvSpPr>
          <p:cNvPr id="48132" name="CaixaDeTexto 5"/>
          <p:cNvSpPr txBox="1">
            <a:spLocks noChangeArrowheads="1"/>
          </p:cNvSpPr>
          <p:nvPr/>
        </p:nvSpPr>
        <p:spPr bwMode="auto">
          <a:xfrm>
            <a:off x="936625" y="2339975"/>
            <a:ext cx="14833600" cy="1614488"/>
          </a:xfrm>
          <a:prstGeom prst="rect">
            <a:avLst/>
          </a:prstGeom>
          <a:noFill/>
          <a:ln w="9525">
            <a:noFill/>
            <a:miter lim="800000"/>
            <a:headEnd/>
            <a:tailEnd/>
          </a:ln>
        </p:spPr>
        <p:txBody>
          <a:bodyPr lIns="151004" tIns="75502" rIns="151004" bIns="75502">
            <a:spAutoFit/>
          </a:bodyPr>
          <a:lstStyle/>
          <a:p>
            <a:pPr eaLnBrk="1" hangingPunct="1"/>
            <a:r>
              <a:rPr lang="pt-BR" altLang="pt-BR" sz="3200">
                <a:latin typeface="Arial" charset="0"/>
              </a:rPr>
              <a:t>Incluir sempre que possível os familiares nas decisões e esclarecimentos sobre o tratamento e cuidados necessários bem como comunicar a real situação do paciente.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49155" name="CaixaDeTexto 4"/>
          <p:cNvSpPr txBox="1">
            <a:spLocks noChangeArrowheads="1"/>
          </p:cNvSpPr>
          <p:nvPr/>
        </p:nvSpPr>
        <p:spPr bwMode="auto">
          <a:xfrm>
            <a:off x="936625" y="323850"/>
            <a:ext cx="11376025" cy="762000"/>
          </a:xfrm>
          <a:prstGeom prst="rect">
            <a:avLst/>
          </a:prstGeom>
          <a:noFill/>
          <a:ln w="9525">
            <a:noFill/>
            <a:miter lim="800000"/>
            <a:headEnd/>
            <a:tailEnd/>
          </a:ln>
        </p:spPr>
        <p:txBody>
          <a:bodyPr lIns="151004" tIns="75502" rIns="151004" bIns="75502">
            <a:spAutoFit/>
          </a:bodyPr>
          <a:lstStyle/>
          <a:p>
            <a:pPr eaLnBrk="1" hangingPunct="1"/>
            <a:endParaRPr lang="pt-BR" altLang="pt-BR" sz="4000" b="1">
              <a:solidFill>
                <a:srgbClr val="00B050"/>
              </a:solidFill>
              <a:latin typeface="Tahoma" pitchFamily="34" charset="0"/>
              <a:cs typeface="Tahoma" pitchFamily="34" charset="0"/>
            </a:endParaRPr>
          </a:p>
        </p:txBody>
      </p:sp>
      <p:sp>
        <p:nvSpPr>
          <p:cNvPr id="49156" name="CaixaDeTexto 5"/>
          <p:cNvSpPr txBox="1">
            <a:spLocks noChangeArrowheads="1"/>
          </p:cNvSpPr>
          <p:nvPr/>
        </p:nvSpPr>
        <p:spPr bwMode="auto">
          <a:xfrm>
            <a:off x="936625" y="2339975"/>
            <a:ext cx="14833600" cy="5573713"/>
          </a:xfrm>
          <a:prstGeom prst="rect">
            <a:avLst/>
          </a:prstGeom>
          <a:noFill/>
          <a:ln w="9525">
            <a:noFill/>
            <a:miter lim="800000"/>
            <a:headEnd/>
            <a:tailEnd/>
          </a:ln>
        </p:spPr>
        <p:txBody>
          <a:bodyPr lIns="151004" tIns="75502" rIns="151004" bIns="75502">
            <a:spAutoFit/>
          </a:bodyPr>
          <a:lstStyle/>
          <a:p>
            <a:pPr algn="ctr" eaLnBrk="1" hangingPunct="1"/>
            <a:endParaRPr lang="pt-BR" altLang="pt-BR" sz="5400">
              <a:latin typeface="Arial" charset="0"/>
            </a:endParaRPr>
          </a:p>
          <a:p>
            <a:pPr algn="ctr" eaLnBrk="1" hangingPunct="1"/>
            <a:endParaRPr lang="pt-BR" altLang="pt-BR" sz="5400">
              <a:latin typeface="Arial" charset="0"/>
            </a:endParaRPr>
          </a:p>
          <a:p>
            <a:pPr algn="ctr" eaLnBrk="1" hangingPunct="1"/>
            <a:endParaRPr lang="pt-BR" altLang="pt-BR" sz="5400">
              <a:latin typeface="Arial" charset="0"/>
            </a:endParaRPr>
          </a:p>
          <a:p>
            <a:pPr algn="ctr" eaLnBrk="1" hangingPunct="1"/>
            <a:r>
              <a:rPr lang="pt-BR" altLang="pt-BR" sz="5400">
                <a:latin typeface="Arial" charset="0"/>
              </a:rPr>
              <a:t>Obrigada</a:t>
            </a:r>
            <a:r>
              <a:rPr lang="en-US" altLang="pt-BR" sz="5400">
                <a:latin typeface="Arial" charset="0"/>
              </a:rPr>
              <a:t>!</a:t>
            </a:r>
          </a:p>
          <a:p>
            <a:pPr algn="ctr" eaLnBrk="1" hangingPunct="1"/>
            <a:endParaRPr lang="en-US" altLang="pt-BR" sz="5400">
              <a:latin typeface="Arial" charset="0"/>
            </a:endParaRPr>
          </a:p>
          <a:p>
            <a:pPr algn="ctr" eaLnBrk="1" hangingPunct="1"/>
            <a:endParaRPr lang="en-US" altLang="pt-BR" sz="5400">
              <a:latin typeface="Arial" charset="0"/>
            </a:endParaRPr>
          </a:p>
          <a:p>
            <a:pPr algn="ctr" eaLnBrk="1" hangingPunct="1"/>
            <a:r>
              <a:rPr lang="en-US" altLang="pt-BR" sz="3200">
                <a:latin typeface="Arial" charset="0"/>
              </a:rPr>
              <a:t>cgarcia@hcpa.edu.br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6147"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6148" name="CaixaDeTexto 5"/>
          <p:cNvSpPr txBox="1">
            <a:spLocks noChangeArrowheads="1"/>
          </p:cNvSpPr>
          <p:nvPr/>
        </p:nvSpPr>
        <p:spPr bwMode="auto">
          <a:xfrm>
            <a:off x="936625" y="2124075"/>
            <a:ext cx="14760575" cy="7340600"/>
          </a:xfrm>
          <a:prstGeom prst="rect">
            <a:avLst/>
          </a:prstGeom>
          <a:noFill/>
          <a:ln w="9525">
            <a:noFill/>
            <a:miter lim="800000"/>
            <a:headEnd/>
            <a:tailEnd/>
          </a:ln>
        </p:spPr>
        <p:txBody>
          <a:bodyPr lIns="151004" tIns="75502" rIns="151004" bIns="75502">
            <a:spAutoFit/>
          </a:bodyPr>
          <a:lstStyle/>
          <a:p>
            <a:pPr eaLnBrk="1" hangingPunct="1"/>
            <a:r>
              <a:rPr lang="pt-BR" altLang="pt-BR" sz="3200">
                <a:latin typeface="Arial" charset="0"/>
              </a:rPr>
              <a:t>Existem dois sistemas de responsabilidade:</a:t>
            </a:r>
          </a:p>
          <a:p>
            <a:pPr eaLnBrk="1" hangingPunct="1"/>
            <a:endParaRPr lang="pt-BR" altLang="pt-BR" sz="3200">
              <a:latin typeface="Arial" charset="0"/>
            </a:endParaRPr>
          </a:p>
          <a:p>
            <a:pPr eaLnBrk="1" hangingPunct="1">
              <a:buFontTx/>
              <a:buChar char="•"/>
            </a:pPr>
            <a:r>
              <a:rPr lang="pt-BR" altLang="pt-BR" sz="3200">
                <a:latin typeface="Arial" charset="0"/>
              </a:rPr>
              <a:t>a responsabilidade </a:t>
            </a:r>
            <a:r>
              <a:rPr lang="pt-BR" altLang="pt-BR" sz="3200">
                <a:solidFill>
                  <a:srgbClr val="FF0000"/>
                </a:solidFill>
                <a:latin typeface="Arial" charset="0"/>
              </a:rPr>
              <a:t>subjetiva </a:t>
            </a:r>
            <a:r>
              <a:rPr lang="pt-BR" altLang="pt-BR" sz="3200">
                <a:latin typeface="Arial" charset="0"/>
              </a:rPr>
              <a:t>como regra geral do nosso código, sustentada na teoria da culpa ( Art. 186 e 187 CC)</a:t>
            </a:r>
          </a:p>
          <a:p>
            <a:pPr eaLnBrk="1" hangingPunct="1"/>
            <a:endParaRPr lang="pt-BR" altLang="pt-BR" sz="3200">
              <a:latin typeface="Arial" charset="0"/>
            </a:endParaRPr>
          </a:p>
          <a:p>
            <a:pPr eaLnBrk="1" hangingPunct="1">
              <a:buFontTx/>
              <a:buChar char="•"/>
            </a:pPr>
            <a:r>
              <a:rPr lang="pt-BR" altLang="pt-BR" sz="3200">
                <a:latin typeface="Arial" charset="0"/>
              </a:rPr>
              <a:t>a responsabilidade civil </a:t>
            </a:r>
            <a:r>
              <a:rPr lang="pt-BR" altLang="pt-BR" sz="3200">
                <a:solidFill>
                  <a:srgbClr val="FF0000"/>
                </a:solidFill>
                <a:latin typeface="Arial" charset="0"/>
              </a:rPr>
              <a:t>objetiva</a:t>
            </a:r>
            <a:r>
              <a:rPr lang="pt-BR" altLang="pt-BR" sz="3200">
                <a:latin typeface="Arial" charset="0"/>
              </a:rPr>
              <a:t> Código Civil </a:t>
            </a:r>
          </a:p>
          <a:p>
            <a:pPr eaLnBrk="1" hangingPunct="1"/>
            <a:r>
              <a:rPr lang="pt-BR" altLang="pt-BR" sz="3200">
                <a:latin typeface="Arial" charset="0"/>
              </a:rPr>
              <a:t>Art. 927 Aquele que, por ato ilícito, causar dano a outrem, fica obrigado a repará-lo.</a:t>
            </a:r>
          </a:p>
          <a:p>
            <a:pPr eaLnBrk="1" hangingPunct="1"/>
            <a:r>
              <a:rPr lang="pt-BR" altLang="pt-BR" sz="3200" b="1">
                <a:latin typeface="Arial" charset="0"/>
              </a:rPr>
              <a:t>Parágrafo único</a:t>
            </a:r>
            <a:r>
              <a:rPr lang="pt-BR" altLang="pt-BR" sz="3200">
                <a:latin typeface="Arial" charset="0"/>
              </a:rPr>
              <a:t>. Haverá obrigação de reparar o dano,</a:t>
            </a:r>
            <a:r>
              <a:rPr lang="pt-BR" altLang="pt-BR" sz="3200" b="1">
                <a:latin typeface="Arial" charset="0"/>
              </a:rPr>
              <a:t> independentemente de culpa, nos casos especificados em lei</a:t>
            </a:r>
            <a:r>
              <a:rPr lang="pt-BR" altLang="pt-BR" sz="3200">
                <a:latin typeface="Arial" charset="0"/>
              </a:rPr>
              <a:t>, ou quando a atividade normalmente desenvolvida pelo autor do dano implicar, por sua natureza, risco para os direitos de outrem.” O ofensor deve reparar , restituindo ou restaurando o ofendido independentemente de culpa, bastando a comprovação do dano e do nexo causal.</a:t>
            </a:r>
            <a:endParaRPr lang="pt-BR" altLang="pt-BR" sz="3200">
              <a:solidFill>
                <a:srgbClr val="7F7F7F"/>
              </a:solidFill>
              <a:latin typeface="Arial" charset="0"/>
              <a:cs typeface="Tahoma" pitchFamily="34"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7171"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7172" name="CaixaDeTexto 5"/>
          <p:cNvSpPr txBox="1">
            <a:spLocks noChangeArrowheads="1"/>
          </p:cNvSpPr>
          <p:nvPr/>
        </p:nvSpPr>
        <p:spPr bwMode="auto">
          <a:xfrm>
            <a:off x="936625" y="2197100"/>
            <a:ext cx="14617700" cy="7350125"/>
          </a:xfrm>
          <a:prstGeom prst="rect">
            <a:avLst/>
          </a:prstGeom>
          <a:noFill/>
          <a:ln w="9525">
            <a:noFill/>
            <a:miter lim="800000"/>
            <a:headEnd/>
            <a:tailEnd/>
          </a:ln>
        </p:spPr>
        <p:txBody>
          <a:bodyPr lIns="151004" tIns="75502" rIns="151004" bIns="75502">
            <a:spAutoFit/>
          </a:bodyPr>
          <a:lstStyle/>
          <a:p>
            <a:pPr eaLnBrk="1" hangingPunct="1">
              <a:buFontTx/>
              <a:buChar char="•"/>
            </a:pPr>
            <a:r>
              <a:rPr lang="pt-BR" altLang="pt-BR" sz="2800">
                <a:latin typeface="Arial" charset="0"/>
              </a:rPr>
              <a:t>Art. 6º São direitos básicos do consumidor: </a:t>
            </a:r>
          </a:p>
          <a:p>
            <a:pPr eaLnBrk="1" hangingPunct="1"/>
            <a:r>
              <a:rPr lang="pt-BR" altLang="pt-BR" sz="2800">
                <a:latin typeface="Arial" charset="0"/>
              </a:rPr>
              <a:t>VI - a efetiva prevenção e reparação de danos patrimoniais e morais, individuais, coletivos e difusos;  </a:t>
            </a:r>
          </a:p>
          <a:p>
            <a:pPr eaLnBrk="1" hangingPunct="1"/>
            <a:endParaRPr lang="pt-BR" altLang="pt-BR" sz="2800">
              <a:latin typeface="Arial" charset="0"/>
            </a:endParaRPr>
          </a:p>
          <a:p>
            <a:pPr eaLnBrk="1" hangingPunct="1">
              <a:buFontTx/>
              <a:buChar char="•"/>
            </a:pPr>
            <a:r>
              <a:rPr lang="pt-BR" altLang="pt-BR" sz="2800">
                <a:latin typeface="Arial" charset="0"/>
              </a:rPr>
              <a:t>Art. 12. </a:t>
            </a:r>
            <a:r>
              <a:rPr lang="pt-BR" altLang="pt-BR" sz="2800">
                <a:solidFill>
                  <a:srgbClr val="FF0000"/>
                </a:solidFill>
                <a:latin typeface="Arial" charset="0"/>
              </a:rPr>
              <a:t>O fabricante, o produtor, o construtor, nacional ou estrangeiro, e o importador respondem, independentemente da existência de culpa</a:t>
            </a:r>
            <a:r>
              <a:rPr lang="pt-BR" altLang="pt-BR" sz="2800">
                <a:latin typeface="Arial" charset="0"/>
              </a:rPr>
              <a:t>, pela reparação dos danos causados aos consumidores por defeitos decorrentes de projeto, fabricação, construção, montagem, fórmulas, manipulação, apresentação ou acondicionamento de seus produtos, bem como por informações insuficientes ou inadequadas sobre sua utilização e riscos </a:t>
            </a:r>
          </a:p>
          <a:p>
            <a:pPr eaLnBrk="1" hangingPunct="1">
              <a:buFontTx/>
              <a:buChar char="•"/>
            </a:pPr>
            <a:r>
              <a:rPr lang="pt-BR" altLang="pt-BR" sz="2800">
                <a:solidFill>
                  <a:srgbClr val="008000"/>
                </a:solidFill>
                <a:latin typeface="Arial" charset="0"/>
              </a:rPr>
              <a:t>Art. 14. O fornecedor de serviços responde, independentemente da existência de culpa, pela reparação dos danos causados aos consumidores por defeitos relativos à prestação dos serviços, bem como por informações insuficientes ou inadequadas sobre sua fruição e riscos. (hospital)</a:t>
            </a:r>
          </a:p>
          <a:p>
            <a:pPr eaLnBrk="1" hangingPunct="1"/>
            <a:r>
              <a:rPr lang="pt-BR" altLang="pt-BR" sz="2800">
                <a:solidFill>
                  <a:srgbClr val="FF0000"/>
                </a:solidFill>
                <a:latin typeface="Arial" charset="0"/>
              </a:rPr>
              <a:t>§ 4° A responsabilidade pessoal dos profissionais liberais será apurada mediante a verificação de culpa. (médicos)</a:t>
            </a:r>
          </a:p>
          <a:p>
            <a:pPr eaLnBrk="1" hangingPunct="1">
              <a:buFontTx/>
              <a:buChar char="•"/>
            </a:pPr>
            <a:endParaRPr lang="pt-BR" altLang="pt-BR" sz="2800">
              <a:solidFill>
                <a:srgbClr val="FF0000"/>
              </a:solidFill>
              <a:latin typeface="Arial"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8195"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8196" name="CaixaDeTexto 5"/>
          <p:cNvSpPr txBox="1">
            <a:spLocks noChangeArrowheads="1"/>
          </p:cNvSpPr>
          <p:nvPr/>
        </p:nvSpPr>
        <p:spPr bwMode="auto">
          <a:xfrm>
            <a:off x="936625" y="2124075"/>
            <a:ext cx="14617700" cy="7839075"/>
          </a:xfrm>
          <a:prstGeom prst="rect">
            <a:avLst/>
          </a:prstGeom>
          <a:noFill/>
          <a:ln w="9525">
            <a:noFill/>
            <a:miter lim="800000"/>
            <a:headEnd/>
            <a:tailEnd/>
          </a:ln>
        </p:spPr>
        <p:txBody>
          <a:bodyPr lIns="151004" tIns="75502" rIns="151004" bIns="75502">
            <a:spAutoFit/>
          </a:bodyPr>
          <a:lstStyle/>
          <a:p>
            <a:pPr eaLnBrk="1" hangingPunct="1"/>
            <a:r>
              <a:rPr lang="pt-BR" altLang="pt-BR" sz="2800">
                <a:latin typeface="Arial" charset="0"/>
              </a:rPr>
              <a:t>A responsabilidade civil do médico é subjetiva e decorrente de uma </a:t>
            </a:r>
            <a:r>
              <a:rPr lang="pt-BR" altLang="pt-BR" sz="2800">
                <a:solidFill>
                  <a:srgbClr val="FF0000"/>
                </a:solidFill>
                <a:latin typeface="Arial" charset="0"/>
              </a:rPr>
              <a:t>obrigação de meio</a:t>
            </a:r>
            <a:r>
              <a:rPr lang="pt-BR" altLang="pt-BR" sz="2800">
                <a:latin typeface="Arial" charset="0"/>
              </a:rPr>
              <a:t>. Por esta razão, não é suficiente que um agente simplesmente alegue o erro e o prejuízo, sem demonstrar que o profissional contribuiu culposamente para tanto, que não se utilizou dos corretos ensinamentos e métodos disponíveis da ciência médica na busca da cura e/ou reabilitação.</a:t>
            </a:r>
          </a:p>
          <a:p>
            <a:pPr eaLnBrk="1" hangingPunct="1"/>
            <a:r>
              <a:rPr lang="pt-BR" altLang="pt-BR" sz="2800" i="1">
                <a:latin typeface="Arial" charset="0"/>
              </a:rPr>
              <a:t>Há </a:t>
            </a:r>
            <a:r>
              <a:rPr lang="pt-BR" altLang="pt-BR" sz="2800" i="1">
                <a:solidFill>
                  <a:srgbClr val="FF0000"/>
                </a:solidFill>
                <a:latin typeface="Arial" charset="0"/>
              </a:rPr>
              <a:t>obrigação de meio</a:t>
            </a:r>
            <a:r>
              <a:rPr lang="pt-BR" altLang="pt-BR" sz="2800" i="1">
                <a:latin typeface="Arial" charset="0"/>
              </a:rPr>
              <a:t> quando a prestação exige que o agente empregue determinados meios na consecução de um resultado, sem obrigá-lo, contudo a garanti-lo. A seu turno, a </a:t>
            </a:r>
            <a:r>
              <a:rPr lang="pt-BR" altLang="pt-BR" sz="2800" i="1">
                <a:solidFill>
                  <a:srgbClr val="FF0000"/>
                </a:solidFill>
                <a:latin typeface="Arial" charset="0"/>
              </a:rPr>
              <a:t>obrigação de resultado</a:t>
            </a:r>
            <a:r>
              <a:rPr lang="pt-BR" altLang="pt-BR" sz="2800" i="1">
                <a:latin typeface="Arial" charset="0"/>
              </a:rPr>
              <a:t> só será adimplida quando determinado resultado for alcançado. Ex.: cirurgia plástica</a:t>
            </a:r>
          </a:p>
          <a:p>
            <a:pPr eaLnBrk="1" hangingPunct="1"/>
            <a:r>
              <a:rPr lang="pt-PT" altLang="pt-BR" sz="2800" i="1">
                <a:latin typeface="Arial" charset="0"/>
              </a:rPr>
              <a:t>No caso dos hospitais, aplica-se o CDC, que atribui aos fornecedores responsabilidade objetiva apenas com relação a </a:t>
            </a:r>
            <a:r>
              <a:rPr lang="pt-PT" altLang="pt-BR" sz="2800" i="1">
                <a:solidFill>
                  <a:srgbClr val="FF0000"/>
                </a:solidFill>
                <a:latin typeface="Arial" charset="0"/>
              </a:rPr>
              <a:t>serviços defeituosos</a:t>
            </a:r>
            <a:r>
              <a:rPr lang="pt-PT" altLang="pt-BR" sz="2800" i="1">
                <a:latin typeface="Arial" charset="0"/>
              </a:rPr>
              <a:t>, que são aqueles em que não se dá ao consumidor a segurança que dele se espera.</a:t>
            </a:r>
          </a:p>
          <a:p>
            <a:pPr eaLnBrk="1" hangingPunct="1"/>
            <a:endParaRPr lang="pt-PT" altLang="pt-BR" sz="2800" i="1">
              <a:latin typeface="Arial" charset="0"/>
            </a:endParaRPr>
          </a:p>
          <a:p>
            <a:pPr eaLnBrk="1" hangingPunct="1"/>
            <a:r>
              <a:rPr lang="pt-PT" altLang="pt-BR" sz="2800" i="1">
                <a:latin typeface="Arial" charset="0"/>
              </a:rPr>
              <a:t>A instituição hospitalar somente pode ser condenada em virtude da prestação de serviços defeituosos. Porém, uma vez demonstrado o defeito, não é preciso discutir de quem foi a culpa pela sua ocorrência, pois os riscos do serviço defeituoso correm todos por conta do hospital, mesmo que a instituição adote todos os cuidados possíveis.</a:t>
            </a:r>
            <a:endParaRPr lang="pt-BR" altLang="pt-BR" sz="2800">
              <a:solidFill>
                <a:srgbClr val="7F7F7F"/>
              </a:solidFill>
              <a:latin typeface="Arial" charset="0"/>
            </a:endParaRPr>
          </a:p>
          <a:p>
            <a:pPr eaLnBrk="1" hangingPunct="1"/>
            <a:endParaRPr lang="pt-BR" altLang="pt-BR" sz="2800">
              <a:solidFill>
                <a:srgbClr val="7F7F7F"/>
              </a:solidFill>
              <a:latin typeface="Arial"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9219"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9220" name="CaixaDeTexto 5"/>
          <p:cNvSpPr txBox="1">
            <a:spLocks noChangeArrowheads="1"/>
          </p:cNvSpPr>
          <p:nvPr/>
        </p:nvSpPr>
        <p:spPr bwMode="auto">
          <a:xfrm>
            <a:off x="936625" y="2124075"/>
            <a:ext cx="14617700" cy="7045325"/>
          </a:xfrm>
          <a:prstGeom prst="rect">
            <a:avLst/>
          </a:prstGeom>
          <a:noFill/>
          <a:ln w="9525">
            <a:noFill/>
            <a:miter lim="800000"/>
            <a:headEnd/>
            <a:tailEnd/>
          </a:ln>
        </p:spPr>
        <p:txBody>
          <a:bodyPr lIns="151004" tIns="75502" rIns="151004" bIns="75502">
            <a:spAutoFit/>
          </a:bodyPr>
          <a:lstStyle/>
          <a:p>
            <a:pPr eaLnBrk="1" hangingPunct="1"/>
            <a:endParaRPr lang="pt-BR" altLang="pt-BR" sz="3200">
              <a:latin typeface="Arial" charset="0"/>
            </a:endParaRPr>
          </a:p>
          <a:p>
            <a:pPr eaLnBrk="1" hangingPunct="1"/>
            <a:r>
              <a:rPr lang="pt-PT" altLang="pt-BR" sz="2800" i="1">
                <a:latin typeface="Arial" charset="0"/>
              </a:rPr>
              <a:t>Há também o caso em que a relação de consumo do paciente ocorre apenas com o médico, que termina realizando procedimentos dentro de um hospital, mas não em nome do hospital.</a:t>
            </a:r>
          </a:p>
          <a:p>
            <a:pPr eaLnBrk="1" hangingPunct="1"/>
            <a:endParaRPr lang="pt-PT" altLang="pt-BR" sz="2800" i="1">
              <a:latin typeface="Arial" charset="0"/>
            </a:endParaRPr>
          </a:p>
          <a:p>
            <a:pPr eaLnBrk="1" hangingPunct="1"/>
            <a:r>
              <a:rPr lang="pt-PT" altLang="pt-BR" sz="2800" i="1">
                <a:latin typeface="Arial" charset="0"/>
              </a:rPr>
              <a:t>A definição dos limites da responsabilidade do hospital depende do esclarecimento de sua relação com o paciente. Se o paciente busca diretamente um hospital e este põem a sua disposição os seus médicos, trata-se de um contrato de consumo entre o paciente e o hospital. Todavia, se o paciente busca um médico e este contrata os serviços do hospital, para a realização de um procedimento em suas instalações, não existe uma relação direta de prestação de serviços médicos entre o hospital e o paciente.</a:t>
            </a:r>
          </a:p>
          <a:p>
            <a:pPr eaLnBrk="1" hangingPunct="1"/>
            <a:endParaRPr lang="pt-PT" altLang="pt-BR" sz="2800" i="1">
              <a:latin typeface="Arial" charset="0"/>
            </a:endParaRPr>
          </a:p>
          <a:p>
            <a:pPr eaLnBrk="1" hangingPunct="1"/>
            <a:r>
              <a:rPr lang="pt-PT" altLang="pt-BR" sz="2800" i="1">
                <a:latin typeface="Arial" charset="0"/>
              </a:rPr>
              <a:t>Nesses casos, o hospital só mantém sua responsabilidade objetiva no que toca aos serviços que ele presta diretamente (equipamentos, hotelaria, segurança), mas não pelo serviço médico propriamente dito, que é de responsabilidade da equipe médica.</a:t>
            </a:r>
            <a:r>
              <a:rPr lang="pt-PT" altLang="pt-BR" sz="2800">
                <a:latin typeface="Arial" charset="0"/>
              </a:rPr>
              <a:t> </a:t>
            </a:r>
            <a:endParaRPr lang="pt-BR" altLang="pt-BR" sz="2800">
              <a:solidFill>
                <a:srgbClr val="7F7F7F"/>
              </a:solidFill>
              <a:latin typeface="Arial" charset="0"/>
              <a:cs typeface="Tahoma" pitchFamily="34" charset="0"/>
            </a:endParaRPr>
          </a:p>
          <a:p>
            <a:pPr eaLnBrk="1" hangingPunct="1"/>
            <a:r>
              <a:rPr lang="pt-BR" altLang="pt-BR" sz="28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9525" y="1588"/>
            <a:ext cx="16254413" cy="10150475"/>
          </a:xfrm>
          <a:prstGeom prst="rect">
            <a:avLst/>
          </a:prstGeom>
          <a:noFill/>
          <a:ln w="9525">
            <a:noFill/>
            <a:miter lim="800000"/>
            <a:headEnd/>
            <a:tailEnd/>
          </a:ln>
        </p:spPr>
      </p:pic>
      <p:sp>
        <p:nvSpPr>
          <p:cNvPr id="10243" name="CaixaDeTexto 4"/>
          <p:cNvSpPr txBox="1">
            <a:spLocks noChangeArrowheads="1"/>
          </p:cNvSpPr>
          <p:nvPr/>
        </p:nvSpPr>
        <p:spPr bwMode="auto">
          <a:xfrm>
            <a:off x="936625" y="323850"/>
            <a:ext cx="11376025" cy="974725"/>
          </a:xfrm>
          <a:prstGeom prst="rect">
            <a:avLst/>
          </a:prstGeom>
          <a:noFill/>
          <a:ln w="9525">
            <a:noFill/>
            <a:miter lim="800000"/>
            <a:headEnd/>
            <a:tailEnd/>
          </a:ln>
        </p:spPr>
        <p:txBody>
          <a:bodyPr lIns="151004" tIns="75502" rIns="151004" bIns="75502">
            <a:spAutoFit/>
          </a:bodyPr>
          <a:lstStyle/>
          <a:p>
            <a:pPr eaLnBrk="1" hangingPunct="1"/>
            <a:r>
              <a:rPr lang="pt-BR" altLang="pt-BR" sz="5400" b="1">
                <a:solidFill>
                  <a:srgbClr val="008000"/>
                </a:solidFill>
                <a:latin typeface="Tahoma" pitchFamily="34" charset="0"/>
                <a:cs typeface="Tahoma" pitchFamily="34" charset="0"/>
              </a:rPr>
              <a:t>RESPONSABILIDADE CIVIL</a:t>
            </a:r>
            <a:endParaRPr lang="pt-BR" altLang="pt-BR" sz="4000" b="1">
              <a:solidFill>
                <a:srgbClr val="008000"/>
              </a:solidFill>
              <a:latin typeface="Tahoma" pitchFamily="34" charset="0"/>
              <a:cs typeface="Tahoma" pitchFamily="34" charset="0"/>
            </a:endParaRPr>
          </a:p>
        </p:txBody>
      </p:sp>
      <p:sp>
        <p:nvSpPr>
          <p:cNvPr id="10244" name="CaixaDeTexto 5"/>
          <p:cNvSpPr txBox="1">
            <a:spLocks noChangeArrowheads="1"/>
          </p:cNvSpPr>
          <p:nvPr/>
        </p:nvSpPr>
        <p:spPr bwMode="auto">
          <a:xfrm>
            <a:off x="936625" y="2124075"/>
            <a:ext cx="14905038" cy="7837488"/>
          </a:xfrm>
          <a:prstGeom prst="rect">
            <a:avLst/>
          </a:prstGeom>
          <a:noFill/>
          <a:ln w="9525">
            <a:noFill/>
            <a:miter lim="800000"/>
            <a:headEnd/>
            <a:tailEnd/>
          </a:ln>
        </p:spPr>
        <p:txBody>
          <a:bodyPr lIns="151004" tIns="75502" rIns="151004" bIns="75502">
            <a:spAutoFit/>
          </a:bodyPr>
          <a:lstStyle/>
          <a:p>
            <a:pPr eaLnBrk="1" hangingPunct="1"/>
            <a:endParaRPr lang="pt-BR" altLang="pt-BR" sz="3200">
              <a:latin typeface="Arial" charset="0"/>
            </a:endParaRPr>
          </a:p>
          <a:p>
            <a:pPr eaLnBrk="1" hangingPunct="1"/>
            <a:r>
              <a:rPr lang="pt-BR" altLang="pt-BR" sz="2800" b="1" i="1">
                <a:solidFill>
                  <a:srgbClr val="FF0000"/>
                </a:solidFill>
                <a:latin typeface="Arial" charset="0"/>
              </a:rPr>
              <a:t>CÓDIGO DE ÉTICA MÉDICA (2010)</a:t>
            </a:r>
          </a:p>
          <a:p>
            <a:pPr eaLnBrk="1" hangingPunct="1"/>
            <a:endParaRPr lang="pt-BR" altLang="pt-BR" sz="2800" b="1" i="1">
              <a:latin typeface="Arial" charset="0"/>
            </a:endParaRPr>
          </a:p>
          <a:p>
            <a:pPr eaLnBrk="1" hangingPunct="1"/>
            <a:r>
              <a:rPr lang="pt-BR" altLang="pt-BR" sz="2800" b="1" i="1">
                <a:latin typeface="Arial" charset="0"/>
              </a:rPr>
              <a:t>III - RESPONSABILIDADE PROFISSIONAL</a:t>
            </a:r>
          </a:p>
          <a:p>
            <a:pPr eaLnBrk="1" hangingPunct="1"/>
            <a:endParaRPr lang="pt-BR" altLang="pt-BR" sz="2800" i="1">
              <a:latin typeface="Arial" charset="0"/>
            </a:endParaRPr>
          </a:p>
          <a:p>
            <a:pPr eaLnBrk="1" hangingPunct="1"/>
            <a:r>
              <a:rPr lang="pt-BR" altLang="pt-BR" sz="2800" i="1">
                <a:latin typeface="Arial" charset="0"/>
              </a:rPr>
              <a:t>É vedado ao médico:</a:t>
            </a:r>
          </a:p>
          <a:p>
            <a:pPr eaLnBrk="1" hangingPunct="1"/>
            <a:endParaRPr lang="pt-BR" altLang="pt-BR" sz="2800" i="1">
              <a:latin typeface="Arial" charset="0"/>
            </a:endParaRPr>
          </a:p>
          <a:p>
            <a:pPr eaLnBrk="1" hangingPunct="1"/>
            <a:r>
              <a:rPr lang="pt-BR" altLang="pt-BR" sz="2800" i="1">
                <a:latin typeface="Arial" charset="0"/>
              </a:rPr>
              <a:t>Art. 1º Causar dano ao paciente, por ação ou omissão, caracterizável como imperícia, imprudência ou negligência.</a:t>
            </a:r>
          </a:p>
          <a:p>
            <a:pPr eaLnBrk="1" hangingPunct="1"/>
            <a:r>
              <a:rPr lang="pt-BR" altLang="pt-BR" sz="2800" i="1">
                <a:latin typeface="Arial" charset="0"/>
              </a:rPr>
              <a:t>Parágrafo único. A responsabilidade médica é sempre pessoal e não pode ser presumida.</a:t>
            </a:r>
          </a:p>
          <a:p>
            <a:pPr eaLnBrk="1" hangingPunct="1"/>
            <a:endParaRPr lang="pt-BR" altLang="pt-BR" sz="2800" i="1">
              <a:latin typeface="Arial" charset="0"/>
            </a:endParaRPr>
          </a:p>
          <a:p>
            <a:pPr eaLnBrk="1" hangingPunct="1"/>
            <a:r>
              <a:rPr lang="pt-BR" altLang="pt-BR" sz="2800" b="1" i="1">
                <a:latin typeface="Arial" charset="0"/>
              </a:rPr>
              <a:t>IV - DIREITOS HUMANOS</a:t>
            </a:r>
          </a:p>
          <a:p>
            <a:pPr eaLnBrk="1" hangingPunct="1"/>
            <a:endParaRPr lang="pt-BR" altLang="pt-BR" sz="2800" b="1" i="1">
              <a:latin typeface="Arial" charset="0"/>
            </a:endParaRPr>
          </a:p>
          <a:p>
            <a:pPr eaLnBrk="1" hangingPunct="1"/>
            <a:r>
              <a:rPr lang="pt-BR" altLang="pt-BR" sz="2800" i="1">
                <a:latin typeface="Arial" charset="0"/>
              </a:rPr>
              <a:t>É vedado ao médico:</a:t>
            </a:r>
          </a:p>
          <a:p>
            <a:pPr eaLnBrk="1" hangingPunct="1"/>
            <a:r>
              <a:rPr lang="pt-BR" altLang="pt-BR" sz="2800" i="1">
                <a:latin typeface="Arial" charset="0"/>
              </a:rPr>
              <a:t>Art. 22. Deixar de obter consentimento do paciente ou de seu representante legal após esclarecê-lo sobre o procedimento a ser realizado, salvo em caso de </a:t>
            </a:r>
            <a:r>
              <a:rPr lang="pt-BR" altLang="pt-BR" sz="2800" i="1">
                <a:solidFill>
                  <a:srgbClr val="FF0000"/>
                </a:solidFill>
                <a:latin typeface="Arial" charset="0"/>
              </a:rPr>
              <a:t>risco iminente de morte.</a:t>
            </a:r>
            <a:endParaRPr lang="pt-BR" altLang="pt-BR" sz="2800">
              <a:solidFill>
                <a:srgbClr val="FF0000"/>
              </a:solidFill>
              <a:latin typeface="Arial" charset="0"/>
              <a:cs typeface="Tahoma" pitchFamily="34" charset="0"/>
            </a:endParaRPr>
          </a:p>
          <a:p>
            <a:pPr eaLnBrk="1" hangingPunct="1"/>
            <a:r>
              <a:rPr lang="pt-BR" altLang="pt-BR" sz="2400">
                <a:solidFill>
                  <a:srgbClr val="7F7F7F"/>
                </a:solidFill>
                <a:latin typeface="Arial" charset="0"/>
                <a:cs typeface="Tahoma"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8687</Words>
  <Application>Microsoft Office PowerPoint</Application>
  <PresentationFormat>Personalizar</PresentationFormat>
  <Paragraphs>411</Paragraphs>
  <Slides>47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47</vt:i4>
      </vt:variant>
    </vt:vector>
  </HeadingPairs>
  <TitlesOfParts>
    <vt:vector size="51" baseType="lpstr">
      <vt:lpstr>Calibri</vt:lpstr>
      <vt:lpstr>Arial</vt:lpstr>
      <vt:lpstr>Tahoma</vt: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Guilherme Mendes Pereira</dc:creator>
  <cp:lastModifiedBy>ses3118304</cp:lastModifiedBy>
  <cp:revision>13</cp:revision>
  <dcterms:created xsi:type="dcterms:W3CDTF">2014-08-06T14:15:48Z</dcterms:created>
  <dcterms:modified xsi:type="dcterms:W3CDTF">2019-05-03T18:32:28Z</dcterms:modified>
</cp:coreProperties>
</file>